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9" r:id="rId2"/>
    <p:sldId id="270" r:id="rId3"/>
    <p:sldId id="271" r:id="rId4"/>
    <p:sldId id="293" r:id="rId5"/>
    <p:sldId id="272" r:id="rId6"/>
    <p:sldId id="273" r:id="rId7"/>
    <p:sldId id="274" r:id="rId8"/>
    <p:sldId id="275" r:id="rId9"/>
    <p:sldId id="281" r:id="rId10"/>
    <p:sldId id="282" r:id="rId11"/>
    <p:sldId id="289" r:id="rId12"/>
    <p:sldId id="290" r:id="rId13"/>
    <p:sldId id="291" r:id="rId14"/>
    <p:sldId id="28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707" autoAdjust="0"/>
  </p:normalViewPr>
  <p:slideViewPr>
    <p:cSldViewPr snapToGrid="0">
      <p:cViewPr varScale="1">
        <p:scale>
          <a:sx n="84" d="100"/>
          <a:sy n="84" d="100"/>
        </p:scale>
        <p:origin x="156" y="78"/>
      </p:cViewPr>
      <p:guideLst/>
    </p:cSldViewPr>
  </p:slideViewPr>
  <p:outlineViewPr>
    <p:cViewPr>
      <p:scale>
        <a:sx n="33" d="100"/>
        <a:sy n="33" d="100"/>
      </p:scale>
      <p:origin x="0" y="-66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E9B4C2-0B58-47C3-8DE4-CBD4E3FB6AEF}" type="datetimeFigureOut">
              <a:rPr lang="en-US" smtClean="0"/>
              <a:t>9/14/2022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774D24-4CDE-411E-AB63-BE368E55792B}" type="slidenum">
              <a:rPr lang="en-US" smtClean="0"/>
              <a:t>‹#›</a:t>
            </a:fld>
            <a:endParaRPr lang="en-US"/>
          </a:p>
        </p:txBody>
      </p:sp>
    </p:spTree>
    <p:extLst>
      <p:ext uri="{BB962C8B-B14F-4D97-AF65-F5344CB8AC3E}">
        <p14:creationId xmlns:p14="http://schemas.microsoft.com/office/powerpoint/2010/main" val="3155789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74D24-4CDE-411E-AB63-BE368E55792B}" type="slidenum">
              <a:rPr lang="en-US" smtClean="0"/>
              <a:t>5</a:t>
            </a:fld>
            <a:endParaRPr lang="en-US"/>
          </a:p>
        </p:txBody>
      </p:sp>
    </p:spTree>
    <p:extLst>
      <p:ext uri="{BB962C8B-B14F-4D97-AF65-F5344CB8AC3E}">
        <p14:creationId xmlns:p14="http://schemas.microsoft.com/office/powerpoint/2010/main" val="3571098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774D24-4CDE-411E-AB63-BE368E55792B}" type="slidenum">
              <a:rPr lang="en-US" smtClean="0"/>
              <a:t>14</a:t>
            </a:fld>
            <a:endParaRPr lang="en-US"/>
          </a:p>
        </p:txBody>
      </p:sp>
    </p:spTree>
    <p:extLst>
      <p:ext uri="{BB962C8B-B14F-4D97-AF65-F5344CB8AC3E}">
        <p14:creationId xmlns:p14="http://schemas.microsoft.com/office/powerpoint/2010/main" val="2379349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74BCDA-272B-4A32-8CB7-27398B587FB8}"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1F8A6-7016-432E-A417-1D1A1B6EF006}" type="slidenum">
              <a:rPr lang="en-US" smtClean="0"/>
              <a:t>‹#›</a:t>
            </a:fld>
            <a:endParaRPr lang="en-US"/>
          </a:p>
        </p:txBody>
      </p:sp>
    </p:spTree>
    <p:extLst>
      <p:ext uri="{BB962C8B-B14F-4D97-AF65-F5344CB8AC3E}">
        <p14:creationId xmlns:p14="http://schemas.microsoft.com/office/powerpoint/2010/main" val="901177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74BCDA-272B-4A32-8CB7-27398B587FB8}"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1F8A6-7016-432E-A417-1D1A1B6EF006}" type="slidenum">
              <a:rPr lang="en-US" smtClean="0"/>
              <a:t>‹#›</a:t>
            </a:fld>
            <a:endParaRPr lang="en-US"/>
          </a:p>
        </p:txBody>
      </p:sp>
    </p:spTree>
    <p:extLst>
      <p:ext uri="{BB962C8B-B14F-4D97-AF65-F5344CB8AC3E}">
        <p14:creationId xmlns:p14="http://schemas.microsoft.com/office/powerpoint/2010/main" val="144731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74BCDA-272B-4A32-8CB7-27398B587FB8}"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1F8A6-7016-432E-A417-1D1A1B6EF006}" type="slidenum">
              <a:rPr lang="en-US" smtClean="0"/>
              <a:t>‹#›</a:t>
            </a:fld>
            <a:endParaRPr lang="en-US"/>
          </a:p>
        </p:txBody>
      </p:sp>
    </p:spTree>
    <p:extLst>
      <p:ext uri="{BB962C8B-B14F-4D97-AF65-F5344CB8AC3E}">
        <p14:creationId xmlns:p14="http://schemas.microsoft.com/office/powerpoint/2010/main" val="2212463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74BCDA-272B-4A32-8CB7-27398B587FB8}"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1F8A6-7016-432E-A417-1D1A1B6EF006}" type="slidenum">
              <a:rPr lang="en-US" smtClean="0"/>
              <a:t>‹#›</a:t>
            </a:fld>
            <a:endParaRPr lang="en-US"/>
          </a:p>
        </p:txBody>
      </p:sp>
    </p:spTree>
    <p:extLst>
      <p:ext uri="{BB962C8B-B14F-4D97-AF65-F5344CB8AC3E}">
        <p14:creationId xmlns:p14="http://schemas.microsoft.com/office/powerpoint/2010/main" val="780494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74BCDA-272B-4A32-8CB7-27398B587FB8}"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1F8A6-7016-432E-A417-1D1A1B6EF006}" type="slidenum">
              <a:rPr lang="en-US" smtClean="0"/>
              <a:t>‹#›</a:t>
            </a:fld>
            <a:endParaRPr lang="en-US"/>
          </a:p>
        </p:txBody>
      </p:sp>
    </p:spTree>
    <p:extLst>
      <p:ext uri="{BB962C8B-B14F-4D97-AF65-F5344CB8AC3E}">
        <p14:creationId xmlns:p14="http://schemas.microsoft.com/office/powerpoint/2010/main" val="3186098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74BCDA-272B-4A32-8CB7-27398B587FB8}"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81F8A6-7016-432E-A417-1D1A1B6EF006}" type="slidenum">
              <a:rPr lang="en-US" smtClean="0"/>
              <a:t>‹#›</a:t>
            </a:fld>
            <a:endParaRPr lang="en-US"/>
          </a:p>
        </p:txBody>
      </p:sp>
    </p:spTree>
    <p:extLst>
      <p:ext uri="{BB962C8B-B14F-4D97-AF65-F5344CB8AC3E}">
        <p14:creationId xmlns:p14="http://schemas.microsoft.com/office/powerpoint/2010/main" val="2526740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74BCDA-272B-4A32-8CB7-27398B587FB8}" type="datetimeFigureOut">
              <a:rPr lang="en-US" smtClean="0"/>
              <a:t>9/14/2022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81F8A6-7016-432E-A417-1D1A1B6EF006}" type="slidenum">
              <a:rPr lang="en-US" smtClean="0"/>
              <a:t>‹#›</a:t>
            </a:fld>
            <a:endParaRPr lang="en-US"/>
          </a:p>
        </p:txBody>
      </p:sp>
    </p:spTree>
    <p:extLst>
      <p:ext uri="{BB962C8B-B14F-4D97-AF65-F5344CB8AC3E}">
        <p14:creationId xmlns:p14="http://schemas.microsoft.com/office/powerpoint/2010/main" val="1210470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74BCDA-272B-4A32-8CB7-27398B587FB8}" type="datetimeFigureOut">
              <a:rPr lang="en-US" smtClean="0"/>
              <a:t>9/14/2022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81F8A6-7016-432E-A417-1D1A1B6EF006}" type="slidenum">
              <a:rPr lang="en-US" smtClean="0"/>
              <a:t>‹#›</a:t>
            </a:fld>
            <a:endParaRPr lang="en-US"/>
          </a:p>
        </p:txBody>
      </p:sp>
    </p:spTree>
    <p:extLst>
      <p:ext uri="{BB962C8B-B14F-4D97-AF65-F5344CB8AC3E}">
        <p14:creationId xmlns:p14="http://schemas.microsoft.com/office/powerpoint/2010/main" val="236166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74BCDA-272B-4A32-8CB7-27398B587FB8}" type="datetimeFigureOut">
              <a:rPr lang="en-US" smtClean="0"/>
              <a:t>9/14/2022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81F8A6-7016-432E-A417-1D1A1B6EF006}" type="slidenum">
              <a:rPr lang="en-US" smtClean="0"/>
              <a:t>‹#›</a:t>
            </a:fld>
            <a:endParaRPr lang="en-US"/>
          </a:p>
        </p:txBody>
      </p:sp>
    </p:spTree>
    <p:extLst>
      <p:ext uri="{BB962C8B-B14F-4D97-AF65-F5344CB8AC3E}">
        <p14:creationId xmlns:p14="http://schemas.microsoft.com/office/powerpoint/2010/main" val="3310690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74BCDA-272B-4A32-8CB7-27398B587FB8}"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81F8A6-7016-432E-A417-1D1A1B6EF006}" type="slidenum">
              <a:rPr lang="en-US" smtClean="0"/>
              <a:t>‹#›</a:t>
            </a:fld>
            <a:endParaRPr lang="en-US"/>
          </a:p>
        </p:txBody>
      </p:sp>
    </p:spTree>
    <p:extLst>
      <p:ext uri="{BB962C8B-B14F-4D97-AF65-F5344CB8AC3E}">
        <p14:creationId xmlns:p14="http://schemas.microsoft.com/office/powerpoint/2010/main" val="2301635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74BCDA-272B-4A32-8CB7-27398B587FB8}"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81F8A6-7016-432E-A417-1D1A1B6EF006}" type="slidenum">
              <a:rPr lang="en-US" smtClean="0"/>
              <a:t>‹#›</a:t>
            </a:fld>
            <a:endParaRPr lang="en-US"/>
          </a:p>
        </p:txBody>
      </p:sp>
    </p:spTree>
    <p:extLst>
      <p:ext uri="{BB962C8B-B14F-4D97-AF65-F5344CB8AC3E}">
        <p14:creationId xmlns:p14="http://schemas.microsoft.com/office/powerpoint/2010/main" val="179064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74BCDA-272B-4A32-8CB7-27398B587FB8}" type="datetimeFigureOut">
              <a:rPr lang="en-US" smtClean="0"/>
              <a:t>9/14/2022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1F8A6-7016-432E-A417-1D1A1B6EF006}" type="slidenum">
              <a:rPr lang="en-US" smtClean="0"/>
              <a:t>‹#›</a:t>
            </a:fld>
            <a:endParaRPr lang="en-US"/>
          </a:p>
        </p:txBody>
      </p:sp>
    </p:spTree>
    <p:extLst>
      <p:ext uri="{BB962C8B-B14F-4D97-AF65-F5344CB8AC3E}">
        <p14:creationId xmlns:p14="http://schemas.microsoft.com/office/powerpoint/2010/main" val="3220626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hyperlink" Target="https://shoreline.noaa.gov/data/datasheets/cusp.html" TargetMode="External"/><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0347" y="1720840"/>
            <a:ext cx="8051307" cy="3416320"/>
          </a:xfrm>
          <a:prstGeom prst="rect">
            <a:avLst/>
          </a:prstGeom>
          <a:noFill/>
        </p:spPr>
        <p:txBody>
          <a:bodyPr wrap="none" rtlCol="0">
            <a:spAutoFit/>
          </a:bodyPr>
          <a:lstStyle/>
          <a:p>
            <a:r>
              <a:rPr lang="en-US" sz="3600" dirty="0"/>
              <a:t>Creating a CMS simulation</a:t>
            </a:r>
          </a:p>
          <a:p>
            <a:pPr marL="285750" indent="-285750">
              <a:buFont typeface="Arial" panose="020B0604020202020204" pitchFamily="34" charset="0"/>
              <a:buChar char="•"/>
            </a:pPr>
            <a:r>
              <a:rPr lang="en-US" sz="3600" dirty="0"/>
              <a:t>Load Bathymetry </a:t>
            </a:r>
            <a:r>
              <a:rPr lang="en-US" sz="3600" dirty="0" err="1"/>
              <a:t>Scatterset</a:t>
            </a:r>
            <a:r>
              <a:rPr lang="en-US" sz="3600" dirty="0"/>
              <a:t>/SMS Project</a:t>
            </a:r>
          </a:p>
          <a:p>
            <a:pPr marL="285750" indent="-285750">
              <a:buFont typeface="Arial" panose="020B0604020202020204" pitchFamily="34" charset="0"/>
              <a:buChar char="•"/>
            </a:pPr>
            <a:r>
              <a:rPr lang="en-US" sz="3600" dirty="0"/>
              <a:t>Develop Grid Domain</a:t>
            </a:r>
          </a:p>
          <a:p>
            <a:pPr marL="285750" indent="-285750">
              <a:buFont typeface="Arial" panose="020B0604020202020204" pitchFamily="34" charset="0"/>
              <a:buChar char="•"/>
            </a:pPr>
            <a:r>
              <a:rPr lang="en-US" sz="3600" dirty="0"/>
              <a:t>Activity Dataset (Land/Water)</a:t>
            </a:r>
          </a:p>
          <a:p>
            <a:pPr marL="285750" indent="-285750">
              <a:buFont typeface="Arial" panose="020B0604020202020204" pitchFamily="34" charset="0"/>
              <a:buChar char="•"/>
            </a:pPr>
            <a:r>
              <a:rPr lang="en-US" sz="3600" dirty="0"/>
              <a:t>Build </a:t>
            </a:r>
            <a:r>
              <a:rPr lang="en-US" sz="3600" dirty="0" err="1"/>
              <a:t>Quadtree</a:t>
            </a:r>
            <a:r>
              <a:rPr lang="en-US" sz="3600" dirty="0"/>
              <a:t> or Cartesian grid frame</a:t>
            </a:r>
          </a:p>
          <a:p>
            <a:pPr marL="285750" indent="-285750">
              <a:buFont typeface="Arial" panose="020B0604020202020204" pitchFamily="34" charset="0"/>
              <a:buChar char="•"/>
            </a:pPr>
            <a:r>
              <a:rPr lang="en-US" sz="3600" dirty="0"/>
              <a:t>Boundary Conditions</a:t>
            </a:r>
          </a:p>
        </p:txBody>
      </p:sp>
    </p:spTree>
    <p:extLst>
      <p:ext uri="{BB962C8B-B14F-4D97-AF65-F5344CB8AC3E}">
        <p14:creationId xmlns:p14="http://schemas.microsoft.com/office/powerpoint/2010/main" val="2913698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40238" y="201393"/>
            <a:ext cx="3189821" cy="452431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342900" indent="-342900">
              <a:buFont typeface="Arial" panose="020B0604020202020204" pitchFamily="34" charset="0"/>
              <a:buChar char="•"/>
            </a:pPr>
            <a:r>
              <a:rPr lang="en-US" sz="2400" dirty="0"/>
              <a:t>If you want to remove some sharp angles or other points from the boundary arc, select feature vertices with the tool.</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Once selected, hit the delete key to simplify the feature arc.</a:t>
            </a:r>
          </a:p>
        </p:txBody>
      </p:sp>
      <p:pic>
        <p:nvPicPr>
          <p:cNvPr id="3" name="Snagit_PPT37D5"/>
          <p:cNvPicPr>
            <a:picLocks noChangeAspect="1"/>
          </p:cNvPicPr>
          <p:nvPr/>
        </p:nvPicPr>
        <p:blipFill rotWithShape="1">
          <a:blip r:embed="rId2">
            <a:extLst>
              <a:ext uri="{28A0092B-C50C-407E-A947-70E740481C1C}">
                <a14:useLocalDpi xmlns:a14="http://schemas.microsoft.com/office/drawing/2010/main" val="0"/>
              </a:ext>
            </a:extLst>
          </a:blip>
          <a:srcRect t="4282"/>
          <a:stretch/>
        </p:blipFill>
        <p:spPr>
          <a:xfrm>
            <a:off x="166965" y="468630"/>
            <a:ext cx="8390476" cy="6098584"/>
          </a:xfrm>
          <a:prstGeom prst="rect">
            <a:avLst/>
          </a:prstGeom>
        </p:spPr>
      </p:pic>
      <p:pic>
        <p:nvPicPr>
          <p:cNvPr id="4" name="Snagit_PPT65F6"/>
          <p:cNvPicPr>
            <a:picLocks noChangeAspect="1"/>
          </p:cNvPicPr>
          <p:nvPr/>
        </p:nvPicPr>
        <p:blipFill rotWithShape="1">
          <a:blip r:embed="rId3">
            <a:extLst>
              <a:ext uri="{28A0092B-C50C-407E-A947-70E740481C1C}">
                <a14:useLocalDpi xmlns:a14="http://schemas.microsoft.com/office/drawing/2010/main" val="0"/>
              </a:ext>
            </a:extLst>
          </a:blip>
          <a:srcRect l="3430" t="16650" b="68117"/>
          <a:stretch/>
        </p:blipFill>
        <p:spPr>
          <a:xfrm>
            <a:off x="10335148" y="2463550"/>
            <a:ext cx="334410" cy="605641"/>
          </a:xfrm>
          <a:prstGeom prst="rect">
            <a:avLst/>
          </a:prstGeom>
        </p:spPr>
      </p:pic>
      <p:pic>
        <p:nvPicPr>
          <p:cNvPr id="6" name="Snagit_PPT7B2C"/>
          <p:cNvPicPr>
            <a:picLocks noChangeAspect="1"/>
          </p:cNvPicPr>
          <p:nvPr/>
        </p:nvPicPr>
        <p:blipFill rotWithShape="1">
          <a:blip r:embed="rId4">
            <a:extLst>
              <a:ext uri="{28A0092B-C50C-407E-A947-70E740481C1C}">
                <a14:useLocalDpi xmlns:a14="http://schemas.microsoft.com/office/drawing/2010/main" val="0"/>
              </a:ext>
            </a:extLst>
          </a:blip>
          <a:srcRect t="4282"/>
          <a:stretch/>
        </p:blipFill>
        <p:spPr>
          <a:xfrm>
            <a:off x="166965" y="468630"/>
            <a:ext cx="8390476" cy="6098584"/>
          </a:xfrm>
          <a:prstGeom prst="rect">
            <a:avLst/>
          </a:prstGeom>
        </p:spPr>
      </p:pic>
      <p:pic>
        <p:nvPicPr>
          <p:cNvPr id="7" name="Snagit_PPTE3E9"/>
          <p:cNvPicPr>
            <a:picLocks noChangeAspect="1"/>
          </p:cNvPicPr>
          <p:nvPr/>
        </p:nvPicPr>
        <p:blipFill rotWithShape="1">
          <a:blip r:embed="rId5">
            <a:extLst>
              <a:ext uri="{28A0092B-C50C-407E-A947-70E740481C1C}">
                <a14:useLocalDpi xmlns:a14="http://schemas.microsoft.com/office/drawing/2010/main" val="0"/>
              </a:ext>
            </a:extLst>
          </a:blip>
          <a:srcRect t="4282"/>
          <a:stretch/>
        </p:blipFill>
        <p:spPr>
          <a:xfrm>
            <a:off x="166965" y="468630"/>
            <a:ext cx="8390476" cy="6098584"/>
          </a:xfrm>
          <a:prstGeom prst="rect">
            <a:avLst/>
          </a:prstGeom>
        </p:spPr>
      </p:pic>
      <p:pic>
        <p:nvPicPr>
          <p:cNvPr id="8" name="Snagit_PPT2D7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7905" y="2705190"/>
            <a:ext cx="2076190" cy="1447619"/>
          </a:xfrm>
          <a:prstGeom prst="rect">
            <a:avLst/>
          </a:prstGeom>
        </p:spPr>
      </p:pic>
      <p:pic>
        <p:nvPicPr>
          <p:cNvPr id="9" name="Snagit_PPT95E6"/>
          <p:cNvPicPr>
            <a:picLocks noChangeAspect="1"/>
          </p:cNvPicPr>
          <p:nvPr/>
        </p:nvPicPr>
        <p:blipFill rotWithShape="1">
          <a:blip r:embed="rId7">
            <a:extLst>
              <a:ext uri="{28A0092B-C50C-407E-A947-70E740481C1C}">
                <a14:useLocalDpi xmlns:a14="http://schemas.microsoft.com/office/drawing/2010/main" val="0"/>
              </a:ext>
            </a:extLst>
          </a:blip>
          <a:srcRect t="4282"/>
          <a:stretch/>
        </p:blipFill>
        <p:spPr>
          <a:xfrm>
            <a:off x="166965" y="468630"/>
            <a:ext cx="8390476" cy="6098583"/>
          </a:xfrm>
          <a:prstGeom prst="rect">
            <a:avLst/>
          </a:prstGeom>
        </p:spPr>
      </p:pic>
    </p:spTree>
    <p:extLst>
      <p:ext uri="{BB962C8B-B14F-4D97-AF65-F5344CB8AC3E}">
        <p14:creationId xmlns:p14="http://schemas.microsoft.com/office/powerpoint/2010/main" val="62717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8472"/>
          <a:stretch/>
        </p:blipFill>
        <p:spPr>
          <a:xfrm>
            <a:off x="249173" y="581024"/>
            <a:ext cx="11693653" cy="6276975"/>
          </a:xfrm>
          <a:prstGeom prst="rect">
            <a:avLst/>
          </a:prstGeom>
        </p:spPr>
      </p:pic>
      <p:sp>
        <p:nvSpPr>
          <p:cNvPr id="9" name="Rectangle 8"/>
          <p:cNvSpPr/>
          <p:nvPr/>
        </p:nvSpPr>
        <p:spPr>
          <a:xfrm>
            <a:off x="363471" y="4855539"/>
            <a:ext cx="5405049" cy="12573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Coastline database</a:t>
            </a:r>
          </a:p>
          <a:p>
            <a:pPr algn="ctr"/>
            <a:r>
              <a:rPr lang="en-US" u="sng" dirty="0">
                <a:hlinkClick r:id="rId3"/>
              </a:rPr>
              <a:t>https://shoreline.noaa.gov/data/datasheets/cusp.html</a:t>
            </a:r>
            <a:r>
              <a:rPr lang="en-US" dirty="0">
                <a:hlinkClick r:id="rId3"/>
              </a:rPr>
              <a:t>. </a:t>
            </a:r>
            <a:r>
              <a:rPr lang="en-US" dirty="0"/>
              <a:t>(one example)</a:t>
            </a:r>
          </a:p>
        </p:txBody>
      </p:sp>
      <p:pic>
        <p:nvPicPr>
          <p:cNvPr id="3" name="Picture 2"/>
          <p:cNvPicPr>
            <a:picLocks noChangeAspect="1"/>
          </p:cNvPicPr>
          <p:nvPr/>
        </p:nvPicPr>
        <p:blipFill rotWithShape="1">
          <a:blip r:embed="rId4"/>
          <a:srcRect t="8195"/>
          <a:stretch/>
        </p:blipFill>
        <p:spPr>
          <a:xfrm>
            <a:off x="249172" y="561974"/>
            <a:ext cx="11693653" cy="6296025"/>
          </a:xfrm>
          <a:prstGeom prst="rect">
            <a:avLst/>
          </a:prstGeom>
        </p:spPr>
      </p:pic>
      <p:pic>
        <p:nvPicPr>
          <p:cNvPr id="4" name="Picture 3"/>
          <p:cNvPicPr>
            <a:picLocks noChangeAspect="1"/>
          </p:cNvPicPr>
          <p:nvPr/>
        </p:nvPicPr>
        <p:blipFill>
          <a:blip r:embed="rId5"/>
          <a:stretch>
            <a:fillRect/>
          </a:stretch>
        </p:blipFill>
        <p:spPr>
          <a:xfrm>
            <a:off x="3183767" y="845056"/>
            <a:ext cx="3473524" cy="1692000"/>
          </a:xfrm>
          <a:prstGeom prst="rect">
            <a:avLst/>
          </a:prstGeom>
        </p:spPr>
      </p:pic>
      <p:pic>
        <p:nvPicPr>
          <p:cNvPr id="5" name="Picture 4"/>
          <p:cNvPicPr>
            <a:picLocks noChangeAspect="1"/>
          </p:cNvPicPr>
          <p:nvPr/>
        </p:nvPicPr>
        <p:blipFill rotWithShape="1">
          <a:blip r:embed="rId6"/>
          <a:srcRect t="8889"/>
          <a:stretch/>
        </p:blipFill>
        <p:spPr>
          <a:xfrm>
            <a:off x="249172" y="609600"/>
            <a:ext cx="11693653" cy="6248400"/>
          </a:xfrm>
          <a:prstGeom prst="rect">
            <a:avLst/>
          </a:prstGeom>
        </p:spPr>
      </p:pic>
      <p:pic>
        <p:nvPicPr>
          <p:cNvPr id="6" name="Picture 5"/>
          <p:cNvPicPr>
            <a:picLocks noChangeAspect="1"/>
          </p:cNvPicPr>
          <p:nvPr/>
        </p:nvPicPr>
        <p:blipFill>
          <a:blip r:embed="rId7"/>
          <a:stretch>
            <a:fillRect/>
          </a:stretch>
        </p:blipFill>
        <p:spPr>
          <a:xfrm>
            <a:off x="2986476" y="1309952"/>
            <a:ext cx="6219048" cy="4238095"/>
          </a:xfrm>
          <a:prstGeom prst="rect">
            <a:avLst/>
          </a:prstGeom>
        </p:spPr>
      </p:pic>
      <p:sp>
        <p:nvSpPr>
          <p:cNvPr id="8" name="Rectangle 7"/>
          <p:cNvSpPr/>
          <p:nvPr/>
        </p:nvSpPr>
        <p:spPr>
          <a:xfrm>
            <a:off x="6096000" y="4829175"/>
            <a:ext cx="4048125" cy="1266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ArcGIS shape file can be directly loaded into SMS for part of the coastline arcs.</a:t>
            </a:r>
          </a:p>
        </p:txBody>
      </p:sp>
      <p:sp>
        <p:nvSpPr>
          <p:cNvPr id="10" name="TextBox 9"/>
          <p:cNvSpPr txBox="1"/>
          <p:nvPr/>
        </p:nvSpPr>
        <p:spPr>
          <a:xfrm>
            <a:off x="2025507" y="85718"/>
            <a:ext cx="8141138" cy="461665"/>
          </a:xfrm>
          <a:prstGeom prst="rect">
            <a:avLst/>
          </a:prstGeom>
          <a:solidFill>
            <a:schemeClr val="bg1"/>
          </a:solidFill>
        </p:spPr>
        <p:txBody>
          <a:bodyPr wrap="none" rtlCol="0">
            <a:spAutoFit/>
          </a:bodyPr>
          <a:lstStyle/>
          <a:p>
            <a:pPr algn="ctr"/>
            <a:r>
              <a:rPr lang="en-US" sz="2400" dirty="0"/>
              <a:t>Additional way to bring in a shoreline from a Coastline database</a:t>
            </a:r>
          </a:p>
        </p:txBody>
      </p:sp>
      <p:sp>
        <p:nvSpPr>
          <p:cNvPr id="7" name="Rectangle 6"/>
          <p:cNvSpPr/>
          <p:nvPr/>
        </p:nvSpPr>
        <p:spPr>
          <a:xfrm>
            <a:off x="4743450" y="3905250"/>
            <a:ext cx="1123950" cy="2571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05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500"/>
          <a:stretch/>
        </p:blipFill>
        <p:spPr>
          <a:xfrm>
            <a:off x="923550" y="240030"/>
            <a:ext cx="7925550" cy="6617970"/>
          </a:xfrm>
          <a:prstGeom prst="rect">
            <a:avLst/>
          </a:prstGeom>
        </p:spPr>
      </p:pic>
      <p:pic>
        <p:nvPicPr>
          <p:cNvPr id="3" name="Picture 2"/>
          <p:cNvPicPr>
            <a:picLocks noChangeAspect="1"/>
          </p:cNvPicPr>
          <p:nvPr/>
        </p:nvPicPr>
        <p:blipFill rotWithShape="1">
          <a:blip r:embed="rId3"/>
          <a:srcRect t="3500"/>
          <a:stretch/>
        </p:blipFill>
        <p:spPr>
          <a:xfrm>
            <a:off x="923550" y="240030"/>
            <a:ext cx="7925550" cy="6617970"/>
          </a:xfrm>
          <a:prstGeom prst="rect">
            <a:avLst/>
          </a:prstGeom>
        </p:spPr>
      </p:pic>
      <p:pic>
        <p:nvPicPr>
          <p:cNvPr id="4" name="Picture 3"/>
          <p:cNvPicPr>
            <a:picLocks noChangeAspect="1"/>
          </p:cNvPicPr>
          <p:nvPr/>
        </p:nvPicPr>
        <p:blipFill>
          <a:blip r:embed="rId4"/>
          <a:stretch>
            <a:fillRect/>
          </a:stretch>
        </p:blipFill>
        <p:spPr>
          <a:xfrm>
            <a:off x="2038706" y="933762"/>
            <a:ext cx="5695238" cy="4990476"/>
          </a:xfrm>
          <a:prstGeom prst="rect">
            <a:avLst/>
          </a:prstGeom>
        </p:spPr>
      </p:pic>
      <p:pic>
        <p:nvPicPr>
          <p:cNvPr id="5" name="Picture 4"/>
          <p:cNvPicPr>
            <a:picLocks noChangeAspect="1"/>
          </p:cNvPicPr>
          <p:nvPr/>
        </p:nvPicPr>
        <p:blipFill>
          <a:blip r:embed="rId5"/>
          <a:stretch>
            <a:fillRect/>
          </a:stretch>
        </p:blipFill>
        <p:spPr>
          <a:xfrm>
            <a:off x="2038706" y="933762"/>
            <a:ext cx="5695238" cy="4990476"/>
          </a:xfrm>
          <a:prstGeom prst="rect">
            <a:avLst/>
          </a:prstGeom>
        </p:spPr>
      </p:pic>
      <p:pic>
        <p:nvPicPr>
          <p:cNvPr id="6" name="Picture 5"/>
          <p:cNvPicPr>
            <a:picLocks noChangeAspect="1"/>
          </p:cNvPicPr>
          <p:nvPr/>
        </p:nvPicPr>
        <p:blipFill>
          <a:blip r:embed="rId6"/>
          <a:stretch>
            <a:fillRect/>
          </a:stretch>
        </p:blipFill>
        <p:spPr>
          <a:xfrm>
            <a:off x="2038706" y="933762"/>
            <a:ext cx="5695238" cy="4990476"/>
          </a:xfrm>
          <a:prstGeom prst="rect">
            <a:avLst/>
          </a:prstGeom>
        </p:spPr>
      </p:pic>
      <p:sp>
        <p:nvSpPr>
          <p:cNvPr id="7" name="Rectangle 6"/>
          <p:cNvSpPr/>
          <p:nvPr/>
        </p:nvSpPr>
        <p:spPr>
          <a:xfrm>
            <a:off x="9044718" y="1126147"/>
            <a:ext cx="2686050" cy="2219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you have an elevation dataset in the shape file to match with the coastline, it can be selected.</a:t>
            </a:r>
          </a:p>
          <a:p>
            <a:pPr algn="ctr"/>
            <a:endParaRPr lang="en-US" dirty="0"/>
          </a:p>
          <a:p>
            <a:pPr algn="ctr"/>
            <a:r>
              <a:rPr lang="en-US" dirty="0"/>
              <a:t>We will just click Finish</a:t>
            </a:r>
          </a:p>
        </p:txBody>
      </p:sp>
      <p:pic>
        <p:nvPicPr>
          <p:cNvPr id="8" name="Picture 7"/>
          <p:cNvPicPr>
            <a:picLocks noChangeAspect="1"/>
          </p:cNvPicPr>
          <p:nvPr/>
        </p:nvPicPr>
        <p:blipFill rotWithShape="1">
          <a:blip r:embed="rId7"/>
          <a:srcRect t="3500"/>
          <a:stretch/>
        </p:blipFill>
        <p:spPr>
          <a:xfrm>
            <a:off x="923550" y="240030"/>
            <a:ext cx="7925550" cy="6617970"/>
          </a:xfrm>
          <a:prstGeom prst="rect">
            <a:avLst/>
          </a:prstGeom>
        </p:spPr>
      </p:pic>
      <p:sp>
        <p:nvSpPr>
          <p:cNvPr id="9" name="Rectangle 8"/>
          <p:cNvSpPr/>
          <p:nvPr/>
        </p:nvSpPr>
        <p:spPr>
          <a:xfrm>
            <a:off x="9044718" y="3562349"/>
            <a:ext cx="2790825" cy="214312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This is an older set of files without the full bay area. The files included in the </a:t>
            </a:r>
            <a:r>
              <a:rPr lang="en-US" dirty="0" err="1"/>
              <a:t>HandsOn</a:t>
            </a:r>
            <a:r>
              <a:rPr lang="en-US" dirty="0"/>
              <a:t> are complete.</a:t>
            </a:r>
          </a:p>
        </p:txBody>
      </p:sp>
    </p:spTree>
    <p:extLst>
      <p:ext uri="{BB962C8B-B14F-4D97-AF65-F5344CB8AC3E}">
        <p14:creationId xmlns:p14="http://schemas.microsoft.com/office/powerpoint/2010/main" val="186584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0746" y="85718"/>
            <a:ext cx="10030696" cy="461665"/>
          </a:xfrm>
          <a:prstGeom prst="rect">
            <a:avLst/>
          </a:prstGeom>
          <a:solidFill>
            <a:schemeClr val="bg1"/>
          </a:solidFill>
        </p:spPr>
        <p:txBody>
          <a:bodyPr wrap="none" rtlCol="0">
            <a:spAutoFit/>
          </a:bodyPr>
          <a:lstStyle/>
          <a:p>
            <a:pPr algn="ctr"/>
            <a:r>
              <a:rPr lang="en-US" sz="2400" dirty="0"/>
              <a:t>Create a polygon with coastlines to define the “land” (non-computational) area.</a:t>
            </a:r>
          </a:p>
        </p:txBody>
      </p:sp>
      <p:sp>
        <p:nvSpPr>
          <p:cNvPr id="4" name="TextBox 3"/>
          <p:cNvSpPr txBox="1"/>
          <p:nvPr/>
        </p:nvSpPr>
        <p:spPr>
          <a:xfrm>
            <a:off x="6851995" y="558143"/>
            <a:ext cx="5173756"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342900" indent="-342900">
              <a:buFont typeface="Arial" panose="020B0604020202020204" pitchFamily="34" charset="0"/>
              <a:buChar char="•"/>
            </a:pPr>
            <a:r>
              <a:rPr lang="en-US" sz="2400" dirty="0"/>
              <a:t>With the </a:t>
            </a:r>
            <a:r>
              <a:rPr lang="en-US" sz="2400" i="1" dirty="0"/>
              <a:t>Activity Classification</a:t>
            </a:r>
            <a:r>
              <a:rPr lang="en-US" sz="2400" dirty="0"/>
              <a:t> coverage selected and active.</a:t>
            </a:r>
          </a:p>
        </p:txBody>
      </p:sp>
      <p:sp>
        <p:nvSpPr>
          <p:cNvPr id="5" name="TextBox 4"/>
          <p:cNvSpPr txBox="1"/>
          <p:nvPr/>
        </p:nvSpPr>
        <p:spPr>
          <a:xfrm>
            <a:off x="6865917" y="1488847"/>
            <a:ext cx="5159091" cy="15696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342900" indent="-342900">
              <a:buFont typeface="Arial" panose="020B0604020202020204" pitchFamily="34" charset="0"/>
              <a:buChar char="•"/>
            </a:pPr>
            <a:r>
              <a:rPr lang="en-US" sz="2400" dirty="0"/>
              <a:t>Choose the Create arc tool and enclose the polygon using the existing end points of the coastline arc.</a:t>
            </a:r>
          </a:p>
        </p:txBody>
      </p:sp>
      <p:sp>
        <p:nvSpPr>
          <p:cNvPr id="6" name="TextBox 5"/>
          <p:cNvSpPr txBox="1"/>
          <p:nvPr/>
        </p:nvSpPr>
        <p:spPr>
          <a:xfrm>
            <a:off x="6865917" y="3158214"/>
            <a:ext cx="5159091" cy="267765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342900" indent="-342900">
              <a:buFont typeface="Arial" panose="020B0604020202020204" pitchFamily="34" charset="0"/>
              <a:buChar char="•"/>
            </a:pPr>
            <a:r>
              <a:rPr lang="en-US" sz="2400" dirty="0"/>
              <a:t>Choose “Feature Objects | Build Polygons”</a:t>
            </a:r>
          </a:p>
          <a:p>
            <a:pPr marL="342900" indent="-342900">
              <a:buFont typeface="Arial" panose="020B0604020202020204" pitchFamily="34" charset="0"/>
              <a:buChar char="•"/>
            </a:pPr>
            <a:r>
              <a:rPr lang="en-US" sz="2400" dirty="0"/>
              <a:t>Click the Select Polygon tool and click the land polygon.</a:t>
            </a:r>
          </a:p>
          <a:p>
            <a:pPr marL="342900" indent="-342900">
              <a:buFont typeface="Arial" panose="020B0604020202020204" pitchFamily="34" charset="0"/>
              <a:buChar char="•"/>
            </a:pPr>
            <a:r>
              <a:rPr lang="en-US" sz="2400" dirty="0"/>
              <a:t>Right-click, then choose “Attributes” and make sure Inactive is specified for a Land area.</a:t>
            </a:r>
          </a:p>
        </p:txBody>
      </p:sp>
      <p:pic>
        <p:nvPicPr>
          <p:cNvPr id="7" name="Picture 6"/>
          <p:cNvPicPr>
            <a:picLocks noChangeAspect="1"/>
          </p:cNvPicPr>
          <p:nvPr/>
        </p:nvPicPr>
        <p:blipFill>
          <a:blip r:embed="rId2"/>
          <a:stretch>
            <a:fillRect/>
          </a:stretch>
        </p:blipFill>
        <p:spPr>
          <a:xfrm>
            <a:off x="381018" y="895581"/>
            <a:ext cx="285714" cy="3695238"/>
          </a:xfrm>
          <a:prstGeom prst="rect">
            <a:avLst/>
          </a:prstGeom>
        </p:spPr>
      </p:pic>
      <p:pic>
        <p:nvPicPr>
          <p:cNvPr id="9" name="Picture 8"/>
          <p:cNvPicPr>
            <a:picLocks noChangeAspect="1"/>
          </p:cNvPicPr>
          <p:nvPr/>
        </p:nvPicPr>
        <p:blipFill>
          <a:blip r:embed="rId3"/>
          <a:stretch>
            <a:fillRect/>
          </a:stretch>
        </p:blipFill>
        <p:spPr>
          <a:xfrm>
            <a:off x="1152075" y="593445"/>
            <a:ext cx="5381836" cy="5943600"/>
          </a:xfrm>
          <a:prstGeom prst="rect">
            <a:avLst/>
          </a:prstGeom>
          <a:ln>
            <a:solidFill>
              <a:schemeClr val="tx1"/>
            </a:solidFill>
          </a:ln>
        </p:spPr>
      </p:pic>
      <p:pic>
        <p:nvPicPr>
          <p:cNvPr id="10" name="Picture 9"/>
          <p:cNvPicPr>
            <a:picLocks noChangeAspect="1"/>
          </p:cNvPicPr>
          <p:nvPr/>
        </p:nvPicPr>
        <p:blipFill rotWithShape="1">
          <a:blip r:embed="rId4"/>
          <a:srcRect t="3290"/>
          <a:stretch/>
        </p:blipFill>
        <p:spPr>
          <a:xfrm>
            <a:off x="0" y="742949"/>
            <a:ext cx="6798542" cy="5748033"/>
          </a:xfrm>
          <a:prstGeom prst="rect">
            <a:avLst/>
          </a:prstGeom>
        </p:spPr>
      </p:pic>
      <p:pic>
        <p:nvPicPr>
          <p:cNvPr id="11" name="Picture 10"/>
          <p:cNvPicPr>
            <a:picLocks noChangeAspect="1"/>
          </p:cNvPicPr>
          <p:nvPr/>
        </p:nvPicPr>
        <p:blipFill>
          <a:blip r:embed="rId5"/>
          <a:stretch>
            <a:fillRect/>
          </a:stretch>
        </p:blipFill>
        <p:spPr>
          <a:xfrm>
            <a:off x="376170" y="895581"/>
            <a:ext cx="285714" cy="3695238"/>
          </a:xfrm>
          <a:prstGeom prst="rect">
            <a:avLst/>
          </a:prstGeom>
        </p:spPr>
      </p:pic>
      <p:sp>
        <p:nvSpPr>
          <p:cNvPr id="12" name="Oval 11"/>
          <p:cNvSpPr/>
          <p:nvPr/>
        </p:nvSpPr>
        <p:spPr>
          <a:xfrm>
            <a:off x="209550" y="2803409"/>
            <a:ext cx="657225" cy="4504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6"/>
          <a:stretch>
            <a:fillRect/>
          </a:stretch>
        </p:blipFill>
        <p:spPr>
          <a:xfrm>
            <a:off x="1144881" y="593445"/>
            <a:ext cx="5381836" cy="5943600"/>
          </a:xfrm>
          <a:prstGeom prst="rect">
            <a:avLst/>
          </a:prstGeom>
          <a:ln>
            <a:solidFill>
              <a:schemeClr val="tx1"/>
            </a:solidFill>
          </a:ln>
        </p:spPr>
      </p:pic>
      <p:sp>
        <p:nvSpPr>
          <p:cNvPr id="8" name="Oval 7"/>
          <p:cNvSpPr/>
          <p:nvPr/>
        </p:nvSpPr>
        <p:spPr>
          <a:xfrm>
            <a:off x="209550" y="2273677"/>
            <a:ext cx="657225" cy="4504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7"/>
          <a:stretch>
            <a:fillRect/>
          </a:stretch>
        </p:blipFill>
        <p:spPr>
          <a:xfrm>
            <a:off x="1937655" y="2498913"/>
            <a:ext cx="3152381" cy="1923810"/>
          </a:xfrm>
          <a:prstGeom prst="rect">
            <a:avLst/>
          </a:prstGeom>
        </p:spPr>
      </p:pic>
    </p:spTree>
    <p:extLst>
      <p:ext uri="{BB962C8B-B14F-4D97-AF65-F5344CB8AC3E}">
        <p14:creationId xmlns:p14="http://schemas.microsoft.com/office/powerpoint/2010/main" val="236914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742338" y="482106"/>
            <a:ext cx="4311118" cy="132343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342900" indent="-342900">
              <a:buFont typeface="Arial" panose="020B0604020202020204" pitchFamily="34" charset="0"/>
              <a:buChar char="•"/>
            </a:pPr>
            <a:r>
              <a:rPr lang="en-US" sz="2000" dirty="0"/>
              <a:t>Nothing has to be exact right now.</a:t>
            </a:r>
          </a:p>
          <a:p>
            <a:pPr marL="342900" indent="-342900">
              <a:buFont typeface="Arial" panose="020B0604020202020204" pitchFamily="34" charset="0"/>
              <a:buChar char="•"/>
            </a:pPr>
            <a:r>
              <a:rPr lang="en-US" sz="2000" dirty="0"/>
              <a:t>All of this will show up better once the </a:t>
            </a:r>
            <a:r>
              <a:rPr lang="en-US" sz="2000" dirty="0" err="1"/>
              <a:t>Quadtree</a:t>
            </a:r>
            <a:r>
              <a:rPr lang="en-US" sz="2000" dirty="0"/>
              <a:t> or Cartesian grid has been constructed.</a:t>
            </a:r>
          </a:p>
        </p:txBody>
      </p:sp>
      <p:sp>
        <p:nvSpPr>
          <p:cNvPr id="7" name="TextBox 6"/>
          <p:cNvSpPr txBox="1"/>
          <p:nvPr/>
        </p:nvSpPr>
        <p:spPr>
          <a:xfrm>
            <a:off x="7742339" y="3433122"/>
            <a:ext cx="4311564" cy="163121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342900" indent="-342900">
              <a:buFont typeface="Arial" panose="020B0604020202020204" pitchFamily="34" charset="0"/>
              <a:buChar char="•"/>
            </a:pPr>
            <a:r>
              <a:rPr lang="en-US" sz="2000" dirty="0"/>
              <a:t>Be sure and save your project.  This project has been saved in the “Workshop/Initial/</a:t>
            </a:r>
            <a:r>
              <a:rPr lang="en-US" sz="2000" dirty="0" err="1"/>
              <a:t>Aftercoastline</a:t>
            </a:r>
            <a:r>
              <a:rPr lang="en-US" sz="2000" dirty="0"/>
              <a:t>” Folder as “</a:t>
            </a:r>
            <a:r>
              <a:rPr lang="en-US" sz="2000" dirty="0" err="1"/>
              <a:t>Base.sms</a:t>
            </a:r>
            <a:r>
              <a:rPr lang="en-US" sz="2000" dirty="0"/>
              <a:t>” for use in future steps.</a:t>
            </a:r>
          </a:p>
        </p:txBody>
      </p:sp>
      <p:pic>
        <p:nvPicPr>
          <p:cNvPr id="4" name="Picture 3">
            <a:extLst>
              <a:ext uri="{FF2B5EF4-FFF2-40B4-BE49-F238E27FC236}">
                <a16:creationId xmlns:a16="http://schemas.microsoft.com/office/drawing/2014/main" id="{99B993B3-BFE1-4FC0-A588-7BBC9BED84DA}"/>
              </a:ext>
            </a:extLst>
          </p:cNvPr>
          <p:cNvPicPr>
            <a:picLocks noChangeAspect="1"/>
          </p:cNvPicPr>
          <p:nvPr/>
        </p:nvPicPr>
        <p:blipFill>
          <a:blip r:embed="rId3"/>
          <a:stretch>
            <a:fillRect/>
          </a:stretch>
        </p:blipFill>
        <p:spPr>
          <a:xfrm>
            <a:off x="205013" y="0"/>
            <a:ext cx="7411853" cy="6858000"/>
          </a:xfrm>
          <a:prstGeom prst="rect">
            <a:avLst/>
          </a:prstGeom>
        </p:spPr>
      </p:pic>
    </p:spTree>
    <p:extLst>
      <p:ext uri="{BB962C8B-B14F-4D97-AF65-F5344CB8AC3E}">
        <p14:creationId xmlns:p14="http://schemas.microsoft.com/office/powerpoint/2010/main" val="389977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SNG833"/>
          <p:cNvPicPr>
            <a:picLocks noChangeAspect="1"/>
          </p:cNvPicPr>
          <p:nvPr/>
        </p:nvPicPr>
        <p:blipFill rotWithShape="1">
          <a:blip r:embed="rId2">
            <a:extLst>
              <a:ext uri="{28A0092B-C50C-407E-A947-70E740481C1C}">
                <a14:useLocalDpi xmlns:a14="http://schemas.microsoft.com/office/drawing/2010/main" val="0"/>
              </a:ext>
            </a:extLst>
          </a:blip>
          <a:srcRect t="3889" b="2778"/>
          <a:stretch/>
        </p:blipFill>
        <p:spPr>
          <a:xfrm>
            <a:off x="230535" y="266700"/>
            <a:ext cx="7289557" cy="6400800"/>
          </a:xfrm>
          <a:prstGeom prst="rect">
            <a:avLst/>
          </a:prstGeom>
          <a:ln>
            <a:solidFill>
              <a:schemeClr val="tx1"/>
            </a:solidFill>
          </a:ln>
        </p:spPr>
      </p:pic>
      <p:sp>
        <p:nvSpPr>
          <p:cNvPr id="3" name="Rectangle 2"/>
          <p:cNvSpPr/>
          <p:nvPr/>
        </p:nvSpPr>
        <p:spPr>
          <a:xfrm>
            <a:off x="415636" y="1092530"/>
            <a:ext cx="1757548" cy="119940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980219" y="546265"/>
            <a:ext cx="3942608" cy="193899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400" dirty="0"/>
              <a:t>Old survey datasets in project are not necessary once the final merged bathymetry is set.  Others can be removed from project.</a:t>
            </a:r>
          </a:p>
        </p:txBody>
      </p:sp>
      <p:pic>
        <p:nvPicPr>
          <p:cNvPr id="6" name="Snagit_SNG812"/>
          <p:cNvPicPr>
            <a:picLocks noChangeAspect="1"/>
          </p:cNvPicPr>
          <p:nvPr/>
        </p:nvPicPr>
        <p:blipFill rotWithShape="1">
          <a:blip r:embed="rId3">
            <a:extLst>
              <a:ext uri="{28A0092B-C50C-407E-A947-70E740481C1C}">
                <a14:useLocalDpi xmlns:a14="http://schemas.microsoft.com/office/drawing/2010/main" val="0"/>
              </a:ext>
            </a:extLst>
          </a:blip>
          <a:srcRect t="3889" b="2592"/>
          <a:stretch/>
        </p:blipFill>
        <p:spPr>
          <a:xfrm>
            <a:off x="230535" y="266700"/>
            <a:ext cx="7289557" cy="6413500"/>
          </a:xfrm>
          <a:prstGeom prst="rect">
            <a:avLst/>
          </a:prstGeom>
          <a:ln>
            <a:solidFill>
              <a:schemeClr val="tx1"/>
            </a:solidFill>
          </a:ln>
        </p:spPr>
      </p:pic>
    </p:spTree>
    <p:extLst>
      <p:ext uri="{BB962C8B-B14F-4D97-AF65-F5344CB8AC3E}">
        <p14:creationId xmlns:p14="http://schemas.microsoft.com/office/powerpoint/2010/main" val="53576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SNG812"/>
          <p:cNvPicPr>
            <a:picLocks noChangeAspect="1"/>
          </p:cNvPicPr>
          <p:nvPr/>
        </p:nvPicPr>
        <p:blipFill rotWithShape="1">
          <a:blip r:embed="rId2">
            <a:extLst>
              <a:ext uri="{28A0092B-C50C-407E-A947-70E740481C1C}">
                <a14:useLocalDpi xmlns:a14="http://schemas.microsoft.com/office/drawing/2010/main" val="0"/>
              </a:ext>
            </a:extLst>
          </a:blip>
          <a:srcRect t="3518"/>
          <a:stretch/>
        </p:blipFill>
        <p:spPr>
          <a:xfrm>
            <a:off x="230535" y="241300"/>
            <a:ext cx="7289557" cy="6616700"/>
          </a:xfrm>
          <a:prstGeom prst="rect">
            <a:avLst/>
          </a:prstGeom>
          <a:ln>
            <a:solidFill>
              <a:schemeClr val="tx1"/>
            </a:solidFill>
          </a:ln>
        </p:spPr>
      </p:pic>
      <p:pic>
        <p:nvPicPr>
          <p:cNvPr id="3" name="Snagit_SNG8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72" y="1654811"/>
            <a:ext cx="1733333" cy="1933333"/>
          </a:xfrm>
          <a:prstGeom prst="rect">
            <a:avLst/>
          </a:prstGeom>
          <a:ln>
            <a:solidFill>
              <a:schemeClr val="tx1"/>
            </a:solidFill>
          </a:ln>
        </p:spPr>
      </p:pic>
      <p:pic>
        <p:nvPicPr>
          <p:cNvPr id="4" name="Snagit_SNG8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5493" y="1305190"/>
            <a:ext cx="3380952" cy="4247619"/>
          </a:xfrm>
          <a:prstGeom prst="rect">
            <a:avLst/>
          </a:prstGeom>
          <a:ln>
            <a:solidFill>
              <a:schemeClr val="tx1"/>
            </a:solidFill>
          </a:ln>
        </p:spPr>
      </p:pic>
      <p:pic>
        <p:nvPicPr>
          <p:cNvPr id="5" name="Snagit_SNG8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5493" y="1305189"/>
            <a:ext cx="3380952" cy="4247619"/>
          </a:xfrm>
          <a:prstGeom prst="rect">
            <a:avLst/>
          </a:prstGeom>
          <a:ln>
            <a:solidFill>
              <a:schemeClr val="tx1"/>
            </a:solidFill>
          </a:ln>
        </p:spPr>
      </p:pic>
      <p:pic>
        <p:nvPicPr>
          <p:cNvPr id="6" name="Snagit_SNG82D"/>
          <p:cNvPicPr>
            <a:picLocks noChangeAspect="1"/>
          </p:cNvPicPr>
          <p:nvPr/>
        </p:nvPicPr>
        <p:blipFill rotWithShape="1">
          <a:blip r:embed="rId6">
            <a:extLst>
              <a:ext uri="{28A0092B-C50C-407E-A947-70E740481C1C}">
                <a14:useLocalDpi xmlns:a14="http://schemas.microsoft.com/office/drawing/2010/main" val="0"/>
              </a:ext>
            </a:extLst>
          </a:blip>
          <a:srcRect t="3518"/>
          <a:stretch/>
        </p:blipFill>
        <p:spPr>
          <a:xfrm>
            <a:off x="214923" y="241300"/>
            <a:ext cx="7289557" cy="6616698"/>
          </a:xfrm>
          <a:prstGeom prst="rect">
            <a:avLst/>
          </a:prstGeom>
          <a:ln>
            <a:solidFill>
              <a:schemeClr val="tx1"/>
            </a:solidFill>
          </a:ln>
        </p:spPr>
      </p:pic>
      <p:pic>
        <p:nvPicPr>
          <p:cNvPr id="7" name="Snagit_SNG81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2347" y="1305189"/>
            <a:ext cx="3380952" cy="4247619"/>
          </a:xfrm>
          <a:prstGeom prst="rect">
            <a:avLst/>
          </a:prstGeom>
          <a:ln>
            <a:solidFill>
              <a:schemeClr val="tx1"/>
            </a:solidFill>
          </a:ln>
        </p:spPr>
      </p:pic>
      <p:pic>
        <p:nvPicPr>
          <p:cNvPr id="9" name="Snagit_SNG841"/>
          <p:cNvPicPr>
            <a:picLocks noChangeAspect="1"/>
          </p:cNvPicPr>
          <p:nvPr/>
        </p:nvPicPr>
        <p:blipFill rotWithShape="1">
          <a:blip r:embed="rId8">
            <a:extLst>
              <a:ext uri="{28A0092B-C50C-407E-A947-70E740481C1C}">
                <a14:useLocalDpi xmlns:a14="http://schemas.microsoft.com/office/drawing/2010/main" val="0"/>
              </a:ext>
            </a:extLst>
          </a:blip>
          <a:srcRect t="3704"/>
          <a:stretch/>
        </p:blipFill>
        <p:spPr>
          <a:xfrm>
            <a:off x="222729" y="254000"/>
            <a:ext cx="7289557" cy="6604000"/>
          </a:xfrm>
          <a:prstGeom prst="rect">
            <a:avLst/>
          </a:prstGeom>
          <a:ln>
            <a:solidFill>
              <a:schemeClr val="tx1"/>
            </a:solidFill>
          </a:ln>
        </p:spPr>
      </p:pic>
      <p:sp>
        <p:nvSpPr>
          <p:cNvPr id="10" name="TextBox 9"/>
          <p:cNvSpPr txBox="1"/>
          <p:nvPr/>
        </p:nvSpPr>
        <p:spPr>
          <a:xfrm>
            <a:off x="7721600" y="653143"/>
            <a:ext cx="4289778" cy="489364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a:t>Add New Coverages for CMS</a:t>
            </a:r>
          </a:p>
          <a:p>
            <a:pPr marL="285750" indent="-285750">
              <a:buFont typeface="Arial" panose="020B0604020202020204" pitchFamily="34" charset="0"/>
              <a:buChar char="•"/>
            </a:pPr>
            <a:r>
              <a:rPr lang="en-US" sz="2400" dirty="0"/>
              <a:t>Models | CMS-Flow | Boundary Conditions</a:t>
            </a:r>
          </a:p>
          <a:p>
            <a:pPr marL="285750" indent="-285750">
              <a:buFont typeface="Arial" panose="020B0604020202020204" pitchFamily="34" charset="0"/>
              <a:buChar char="•"/>
            </a:pPr>
            <a:r>
              <a:rPr lang="en-US" sz="2400" dirty="0"/>
              <a:t>Generic | Activity Classification</a:t>
            </a:r>
          </a:p>
          <a:p>
            <a:pPr marL="285750" indent="-285750">
              <a:buFont typeface="Arial" panose="020B0604020202020204" pitchFamily="34" charset="0"/>
              <a:buChar char="•"/>
            </a:pPr>
            <a:endParaRPr lang="en-US" sz="2400" dirty="0"/>
          </a:p>
          <a:p>
            <a:r>
              <a:rPr lang="en-US" sz="2400" dirty="0"/>
              <a:t>Depending on whether you want to use a </a:t>
            </a:r>
            <a:r>
              <a:rPr lang="en-US" sz="2400" dirty="0" err="1"/>
              <a:t>Quadtree</a:t>
            </a:r>
            <a:r>
              <a:rPr lang="en-US" sz="2400" dirty="0"/>
              <a:t> or Cartesian grid, choose one of the following:</a:t>
            </a:r>
          </a:p>
          <a:p>
            <a:pPr marL="285750" indent="-285750">
              <a:buFont typeface="Arial" panose="020B0604020202020204" pitchFamily="34" charset="0"/>
              <a:buChar char="•"/>
            </a:pPr>
            <a:r>
              <a:rPr lang="en-US" sz="2400" dirty="0"/>
              <a:t>Generic | </a:t>
            </a:r>
            <a:r>
              <a:rPr lang="en-US" sz="2400" dirty="0" err="1"/>
              <a:t>Quadtree</a:t>
            </a:r>
            <a:r>
              <a:rPr lang="en-US" sz="2400" dirty="0"/>
              <a:t> Generator</a:t>
            </a:r>
          </a:p>
          <a:p>
            <a:pPr marL="285750" indent="-285750">
              <a:buFont typeface="Arial" panose="020B0604020202020204" pitchFamily="34" charset="0"/>
              <a:buChar char="•"/>
            </a:pPr>
            <a:r>
              <a:rPr lang="en-US" sz="2400" dirty="0"/>
              <a:t>Generic | </a:t>
            </a:r>
            <a:r>
              <a:rPr lang="en-US" sz="2400" dirty="0" err="1"/>
              <a:t>CGrid</a:t>
            </a:r>
            <a:r>
              <a:rPr lang="en-US" sz="2400" dirty="0"/>
              <a:t> Generator</a:t>
            </a:r>
          </a:p>
          <a:p>
            <a:endParaRPr lang="en-US" sz="2400" dirty="0"/>
          </a:p>
        </p:txBody>
      </p:sp>
    </p:spTree>
    <p:extLst>
      <p:ext uri="{BB962C8B-B14F-4D97-AF65-F5344CB8AC3E}">
        <p14:creationId xmlns:p14="http://schemas.microsoft.com/office/powerpoint/2010/main" val="420733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7225" y="428179"/>
            <a:ext cx="3645602" cy="600164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400" dirty="0"/>
              <a:t>Since there are several coverages that will be used from the Map Module, we will want to see some of the information from other coverages while we work on some others.</a:t>
            </a:r>
          </a:p>
          <a:p>
            <a:endParaRPr lang="en-US" sz="2400" dirty="0"/>
          </a:p>
          <a:p>
            <a:pPr marL="342900" indent="-342900">
              <a:buFont typeface="Arial" panose="020B0604020202020204" pitchFamily="34" charset="0"/>
              <a:buChar char="•"/>
            </a:pPr>
            <a:r>
              <a:rPr lang="en-US" sz="2400" dirty="0"/>
              <a:t>To enable this, choose Display | Display Options</a:t>
            </a:r>
          </a:p>
          <a:p>
            <a:pPr marL="342900" indent="-342900">
              <a:buFont typeface="Arial" panose="020B0604020202020204" pitchFamily="34" charset="0"/>
              <a:buChar char="•"/>
            </a:pPr>
            <a:r>
              <a:rPr lang="en-US" sz="2400" dirty="0"/>
              <a:t>Click Map from the options on the left, then place a check in the box named “Inactive coverage” from the options on the right.</a:t>
            </a:r>
          </a:p>
        </p:txBody>
      </p:sp>
      <p:pic>
        <p:nvPicPr>
          <p:cNvPr id="3" name="Picture 2"/>
          <p:cNvPicPr>
            <a:picLocks noChangeAspect="1"/>
          </p:cNvPicPr>
          <p:nvPr/>
        </p:nvPicPr>
        <p:blipFill>
          <a:blip r:embed="rId2"/>
          <a:stretch>
            <a:fillRect/>
          </a:stretch>
        </p:blipFill>
        <p:spPr>
          <a:xfrm>
            <a:off x="95812" y="386178"/>
            <a:ext cx="8009829" cy="5943600"/>
          </a:xfrm>
          <a:prstGeom prst="rect">
            <a:avLst/>
          </a:prstGeom>
        </p:spPr>
      </p:pic>
      <p:sp>
        <p:nvSpPr>
          <p:cNvPr id="4" name="Down Arrow 3"/>
          <p:cNvSpPr/>
          <p:nvPr/>
        </p:nvSpPr>
        <p:spPr>
          <a:xfrm rot="8650139">
            <a:off x="904875" y="1533525"/>
            <a:ext cx="323850" cy="619125"/>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 name="Down Arrow 4"/>
          <p:cNvSpPr/>
          <p:nvPr/>
        </p:nvSpPr>
        <p:spPr>
          <a:xfrm rot="8650139">
            <a:off x="5876925" y="4562476"/>
            <a:ext cx="323850" cy="619125"/>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6182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nagit_SNG834"/>
          <p:cNvPicPr>
            <a:picLocks noChangeAspect="1"/>
          </p:cNvPicPr>
          <p:nvPr/>
        </p:nvPicPr>
        <p:blipFill rotWithShape="1">
          <a:blip r:embed="rId3">
            <a:extLst>
              <a:ext uri="{28A0092B-C50C-407E-A947-70E740481C1C}">
                <a14:useLocalDpi xmlns:a14="http://schemas.microsoft.com/office/drawing/2010/main" val="0"/>
              </a:ext>
            </a:extLst>
          </a:blip>
          <a:srcRect t="3704"/>
          <a:stretch/>
        </p:blipFill>
        <p:spPr>
          <a:xfrm>
            <a:off x="222372" y="254000"/>
            <a:ext cx="7289557" cy="6604000"/>
          </a:xfrm>
          <a:prstGeom prst="rect">
            <a:avLst/>
          </a:prstGeom>
          <a:ln>
            <a:solidFill>
              <a:schemeClr val="tx1"/>
            </a:solidFill>
          </a:ln>
        </p:spPr>
      </p:pic>
      <p:sp>
        <p:nvSpPr>
          <p:cNvPr id="4" name="TextBox 3"/>
          <p:cNvSpPr txBox="1"/>
          <p:nvPr/>
        </p:nvSpPr>
        <p:spPr>
          <a:xfrm>
            <a:off x="8048868" y="653143"/>
            <a:ext cx="3881191" cy="156966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342900" indent="-342900">
              <a:buFont typeface="Arial" panose="020B0604020202020204" pitchFamily="34" charset="0"/>
              <a:buChar char="•"/>
            </a:pPr>
            <a:r>
              <a:rPr lang="en-US" sz="2400" dirty="0"/>
              <a:t>Select </a:t>
            </a:r>
            <a:r>
              <a:rPr lang="en-US" sz="2400" dirty="0" err="1"/>
              <a:t>Quadtree</a:t>
            </a:r>
            <a:r>
              <a:rPr lang="en-US" sz="2400" dirty="0"/>
              <a:t>/</a:t>
            </a:r>
            <a:r>
              <a:rPr lang="en-US" sz="2400" dirty="0" err="1"/>
              <a:t>CGrid</a:t>
            </a:r>
            <a:r>
              <a:rPr lang="en-US" sz="2400" dirty="0"/>
              <a:t> Generator Coverage</a:t>
            </a:r>
          </a:p>
          <a:p>
            <a:pPr marL="342900" indent="-342900">
              <a:buFont typeface="Arial" panose="020B0604020202020204" pitchFamily="34" charset="0"/>
              <a:buChar char="•"/>
            </a:pPr>
            <a:r>
              <a:rPr lang="en-US" sz="2400" dirty="0"/>
              <a:t>Select Create Grid Frame tool</a:t>
            </a:r>
          </a:p>
        </p:txBody>
      </p:sp>
      <p:pic>
        <p:nvPicPr>
          <p:cNvPr id="5" name="Snagit_SNG8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8857" y="717584"/>
            <a:ext cx="534972" cy="6142268"/>
          </a:xfrm>
          <a:prstGeom prst="rect">
            <a:avLst/>
          </a:prstGeom>
        </p:spPr>
      </p:pic>
      <p:sp>
        <p:nvSpPr>
          <p:cNvPr id="6" name="Right Arrow 5"/>
          <p:cNvSpPr/>
          <p:nvPr/>
        </p:nvSpPr>
        <p:spPr>
          <a:xfrm>
            <a:off x="1538514" y="5515429"/>
            <a:ext cx="66765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048867" y="2431143"/>
            <a:ext cx="3881191" cy="15696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342900" indent="-342900">
              <a:buFont typeface="Arial" panose="020B0604020202020204" pitchFamily="34" charset="0"/>
              <a:buChar char="•"/>
            </a:pPr>
            <a:r>
              <a:rPr lang="en-US" sz="2400" dirty="0"/>
              <a:t>Define domain of CMS grid by clicking three points (order or extreme accuracy is not necessary)</a:t>
            </a:r>
          </a:p>
        </p:txBody>
      </p:sp>
      <p:pic>
        <p:nvPicPr>
          <p:cNvPr id="9" name="Snagit_SNG81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3656" y="78931"/>
            <a:ext cx="5863772" cy="6820432"/>
          </a:xfrm>
          <a:prstGeom prst="rect">
            <a:avLst/>
          </a:prstGeom>
        </p:spPr>
      </p:pic>
      <p:sp>
        <p:nvSpPr>
          <p:cNvPr id="11" name="Right Arrow 10"/>
          <p:cNvSpPr/>
          <p:nvPr/>
        </p:nvSpPr>
        <p:spPr>
          <a:xfrm rot="14055453">
            <a:off x="6361173" y="5892692"/>
            <a:ext cx="899886" cy="6749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dirty="0">
                <a:solidFill>
                  <a:schemeClr val="bg1"/>
                </a:solidFill>
              </a:rPr>
              <a:t>2</a:t>
            </a:r>
          </a:p>
        </p:txBody>
      </p:sp>
      <p:sp>
        <p:nvSpPr>
          <p:cNvPr id="12" name="Right Arrow 11"/>
          <p:cNvSpPr/>
          <p:nvPr/>
        </p:nvSpPr>
        <p:spPr>
          <a:xfrm rot="19824196">
            <a:off x="6570780" y="1100515"/>
            <a:ext cx="899886" cy="6749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b="1" dirty="0">
                <a:solidFill>
                  <a:schemeClr val="bg1"/>
                </a:solidFill>
              </a:rPr>
              <a:t>3</a:t>
            </a:r>
          </a:p>
        </p:txBody>
      </p:sp>
      <p:sp>
        <p:nvSpPr>
          <p:cNvPr id="10" name="Right Arrow 9"/>
          <p:cNvSpPr/>
          <p:nvPr/>
        </p:nvSpPr>
        <p:spPr>
          <a:xfrm rot="14055453">
            <a:off x="2090804" y="4971251"/>
            <a:ext cx="899886" cy="6749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b="1" dirty="0">
                <a:solidFill>
                  <a:schemeClr val="bg1"/>
                </a:solidFill>
              </a:rPr>
              <a:t>1</a:t>
            </a:r>
            <a:endParaRPr lang="en-US" b="1" dirty="0">
              <a:solidFill>
                <a:schemeClr val="bg1"/>
              </a:solidFill>
            </a:endParaRPr>
          </a:p>
        </p:txBody>
      </p:sp>
      <p:sp>
        <p:nvSpPr>
          <p:cNvPr id="14" name="TextBox 13"/>
          <p:cNvSpPr txBox="1"/>
          <p:nvPr/>
        </p:nvSpPr>
        <p:spPr>
          <a:xfrm>
            <a:off x="8048867" y="4207026"/>
            <a:ext cx="3881191" cy="230832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342900" indent="-342900">
              <a:buFont typeface="Arial" panose="020B0604020202020204" pitchFamily="34" charset="0"/>
              <a:buChar char="•"/>
            </a:pPr>
            <a:r>
              <a:rPr lang="en-US" sz="2400" dirty="0"/>
              <a:t>Grid Frame is built but may be partially hidden from view by filled display contours.</a:t>
            </a:r>
          </a:p>
          <a:p>
            <a:pPr marL="342900" indent="-342900">
              <a:buFont typeface="Arial" panose="020B0604020202020204" pitchFamily="34" charset="0"/>
              <a:buChar char="•"/>
            </a:pPr>
            <a:r>
              <a:rPr lang="en-US" sz="2400" dirty="0"/>
              <a:t>Making contours semi-transparent can help.</a:t>
            </a:r>
          </a:p>
        </p:txBody>
      </p:sp>
    </p:spTree>
    <p:extLst>
      <p:ext uri="{BB962C8B-B14F-4D97-AF65-F5344CB8AC3E}">
        <p14:creationId xmlns:p14="http://schemas.microsoft.com/office/powerpoint/2010/main" val="204585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P spid="10"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SNG836"/>
          <p:cNvPicPr>
            <a:picLocks noChangeAspect="1"/>
          </p:cNvPicPr>
          <p:nvPr/>
        </p:nvPicPr>
        <p:blipFill rotWithShape="1">
          <a:blip r:embed="rId2">
            <a:extLst>
              <a:ext uri="{28A0092B-C50C-407E-A947-70E740481C1C}">
                <a14:useLocalDpi xmlns:a14="http://schemas.microsoft.com/office/drawing/2010/main" val="0"/>
              </a:ext>
            </a:extLst>
          </a:blip>
          <a:srcRect t="4074"/>
          <a:stretch/>
        </p:blipFill>
        <p:spPr>
          <a:xfrm>
            <a:off x="222371" y="279400"/>
            <a:ext cx="7289557" cy="6578602"/>
          </a:xfrm>
          <a:prstGeom prst="rect">
            <a:avLst/>
          </a:prstGeom>
          <a:ln>
            <a:solidFill>
              <a:schemeClr val="tx1"/>
            </a:solidFill>
          </a:ln>
        </p:spPr>
      </p:pic>
      <p:pic>
        <p:nvPicPr>
          <p:cNvPr id="4" name="Snagit_SNG8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799" y="719095"/>
            <a:ext cx="534972" cy="6142268"/>
          </a:xfrm>
          <a:prstGeom prst="rect">
            <a:avLst/>
          </a:prstGeom>
        </p:spPr>
      </p:pic>
      <p:sp>
        <p:nvSpPr>
          <p:cNvPr id="5" name="Right Arrow 4"/>
          <p:cNvSpPr/>
          <p:nvPr/>
        </p:nvSpPr>
        <p:spPr>
          <a:xfrm>
            <a:off x="1016000" y="5747657"/>
            <a:ext cx="1103086"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048868" y="653143"/>
            <a:ext cx="3881191"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342900" indent="-342900">
              <a:buFont typeface="Arial" panose="020B0604020202020204" pitchFamily="34" charset="0"/>
              <a:buChar char="•"/>
            </a:pPr>
            <a:r>
              <a:rPr lang="en-US" sz="2400" dirty="0"/>
              <a:t>Click Select Grid Frame tool</a:t>
            </a:r>
          </a:p>
        </p:txBody>
      </p:sp>
      <p:sp>
        <p:nvSpPr>
          <p:cNvPr id="8" name="TextBox 7"/>
          <p:cNvSpPr txBox="1"/>
          <p:nvPr/>
        </p:nvSpPr>
        <p:spPr>
          <a:xfrm>
            <a:off x="8048867" y="1676400"/>
            <a:ext cx="3881191" cy="2308324"/>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342900" indent="-342900">
              <a:buFont typeface="Arial" panose="020B0604020202020204" pitchFamily="34" charset="0"/>
              <a:buChar char="•"/>
            </a:pPr>
            <a:r>
              <a:rPr lang="en-US" sz="2400" dirty="0"/>
              <a:t>Click frame selector </a:t>
            </a:r>
          </a:p>
          <a:p>
            <a:pPr marL="342900" indent="-342900">
              <a:buFont typeface="Arial" panose="020B0604020202020204" pitchFamily="34" charset="0"/>
              <a:buChar char="•"/>
            </a:pPr>
            <a:r>
              <a:rPr lang="en-US" sz="2400" dirty="0"/>
              <a:t>You can now resize with corner or edge center points</a:t>
            </a:r>
          </a:p>
          <a:p>
            <a:pPr marL="342900" indent="-342900">
              <a:buFont typeface="Arial" panose="020B0604020202020204" pitchFamily="34" charset="0"/>
              <a:buChar char="•"/>
            </a:pPr>
            <a:r>
              <a:rPr lang="en-US" sz="2400" dirty="0"/>
              <a:t>You can rotate around IJ Axis with handle</a:t>
            </a:r>
          </a:p>
        </p:txBody>
      </p:sp>
      <p:pic>
        <p:nvPicPr>
          <p:cNvPr id="9" name="Snagit_SNG8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9093" y="42119"/>
            <a:ext cx="5861304" cy="6817563"/>
          </a:xfrm>
          <a:prstGeom prst="rect">
            <a:avLst/>
          </a:prstGeom>
        </p:spPr>
      </p:pic>
      <p:sp>
        <p:nvSpPr>
          <p:cNvPr id="10" name="Down Arrow 9"/>
          <p:cNvSpPr/>
          <p:nvPr/>
        </p:nvSpPr>
        <p:spPr>
          <a:xfrm rot="9932287">
            <a:off x="6589486" y="5515429"/>
            <a:ext cx="377371" cy="740228"/>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Down Arrow 10"/>
          <p:cNvSpPr/>
          <p:nvPr/>
        </p:nvSpPr>
        <p:spPr>
          <a:xfrm rot="9932287">
            <a:off x="6749144" y="3486293"/>
            <a:ext cx="377371" cy="740228"/>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2" name="Down Arrow 11"/>
          <p:cNvSpPr/>
          <p:nvPr/>
        </p:nvSpPr>
        <p:spPr>
          <a:xfrm rot="9932287">
            <a:off x="7168790" y="1649343"/>
            <a:ext cx="377371" cy="740228"/>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3" name="Down Arrow 12"/>
          <p:cNvSpPr/>
          <p:nvPr/>
        </p:nvSpPr>
        <p:spPr>
          <a:xfrm rot="12968603">
            <a:off x="5918524" y="5322349"/>
            <a:ext cx="377371" cy="740228"/>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4" name="Down Arrow 13"/>
          <p:cNvSpPr/>
          <p:nvPr/>
        </p:nvSpPr>
        <p:spPr>
          <a:xfrm rot="12968603">
            <a:off x="2589416" y="2648717"/>
            <a:ext cx="377371" cy="740228"/>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7" name="TextBox 16"/>
          <p:cNvSpPr txBox="1"/>
          <p:nvPr/>
        </p:nvSpPr>
        <p:spPr>
          <a:xfrm>
            <a:off x="8048867" y="4207026"/>
            <a:ext cx="3881191"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342900" indent="-342900">
              <a:buFont typeface="Arial" panose="020B0604020202020204" pitchFamily="34" charset="0"/>
              <a:buChar char="•"/>
            </a:pPr>
            <a:r>
              <a:rPr lang="en-US" sz="2400" dirty="0"/>
              <a:t>Make sure to SAVE frequently as you go along.</a:t>
            </a:r>
          </a:p>
        </p:txBody>
      </p:sp>
    </p:spTree>
    <p:extLst>
      <p:ext uri="{BB962C8B-B14F-4D97-AF65-F5344CB8AC3E}">
        <p14:creationId xmlns:p14="http://schemas.microsoft.com/office/powerpoint/2010/main" val="344242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1" grpId="0" animBg="1"/>
      <p:bldP spid="12" grpId="0" animBg="1"/>
      <p:bldP spid="13" grpId="0" animBg="1"/>
      <p:bldP spid="14"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48868" y="303184"/>
            <a:ext cx="3881191" cy="267765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342900" indent="-342900">
              <a:buFont typeface="Arial" panose="020B0604020202020204" pitchFamily="34" charset="0"/>
              <a:buChar char="•"/>
            </a:pPr>
            <a:r>
              <a:rPr lang="en-US" sz="2400" dirty="0"/>
              <a:t>Double Clicking the Grid Frame selector will bring up a property dialog.</a:t>
            </a:r>
          </a:p>
          <a:p>
            <a:pPr marL="342900" indent="-342900">
              <a:buFont typeface="Arial" panose="020B0604020202020204" pitchFamily="34" charset="0"/>
              <a:buChar char="•"/>
            </a:pPr>
            <a:r>
              <a:rPr lang="en-US" sz="2400" dirty="0"/>
              <a:t>After experimenting with the handles and rotating, enter the values as shown in the top section only.</a:t>
            </a:r>
          </a:p>
        </p:txBody>
      </p:sp>
      <p:sp>
        <p:nvSpPr>
          <p:cNvPr id="4" name="TextBox 3"/>
          <p:cNvSpPr txBox="1"/>
          <p:nvPr/>
        </p:nvSpPr>
        <p:spPr>
          <a:xfrm>
            <a:off x="8048868" y="3213299"/>
            <a:ext cx="3881191" cy="15696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342900" indent="-342900">
              <a:buFont typeface="Arial" panose="020B0604020202020204" pitchFamily="34" charset="0"/>
              <a:buChar char="•"/>
            </a:pPr>
            <a:r>
              <a:rPr lang="en-US" sz="2400" dirty="0"/>
              <a:t>This defines the exact origin, I and J extents and rotation angle to our desired area.</a:t>
            </a:r>
          </a:p>
        </p:txBody>
      </p:sp>
      <p:sp>
        <p:nvSpPr>
          <p:cNvPr id="5" name="TextBox 4"/>
          <p:cNvSpPr txBox="1"/>
          <p:nvPr/>
        </p:nvSpPr>
        <p:spPr>
          <a:xfrm>
            <a:off x="8048868" y="5087228"/>
            <a:ext cx="3962290" cy="156966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marL="342900" indent="-342900">
              <a:buFont typeface="Arial" panose="020B0604020202020204" pitchFamily="34" charset="0"/>
              <a:buChar char="•"/>
            </a:pPr>
            <a:r>
              <a:rPr lang="en-US" sz="2400" dirty="0"/>
              <a:t>We will come back later to add resolution for telescoping or Cartesian grids.</a:t>
            </a:r>
          </a:p>
        </p:txBody>
      </p:sp>
      <p:pic>
        <p:nvPicPr>
          <p:cNvPr id="2" name="Picture 1"/>
          <p:cNvPicPr>
            <a:picLocks noChangeAspect="1"/>
          </p:cNvPicPr>
          <p:nvPr/>
        </p:nvPicPr>
        <p:blipFill>
          <a:blip r:embed="rId2"/>
          <a:stretch>
            <a:fillRect/>
          </a:stretch>
        </p:blipFill>
        <p:spPr>
          <a:xfrm>
            <a:off x="491219" y="947607"/>
            <a:ext cx="6991462" cy="5230454"/>
          </a:xfrm>
          <a:prstGeom prst="rect">
            <a:avLst/>
          </a:prstGeom>
        </p:spPr>
      </p:pic>
    </p:spTree>
    <p:extLst>
      <p:ext uri="{BB962C8B-B14F-4D97-AF65-F5344CB8AC3E}">
        <p14:creationId xmlns:p14="http://schemas.microsoft.com/office/powerpoint/2010/main" val="420501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1995" y="558143"/>
            <a:ext cx="5173756"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342900" indent="-342900">
              <a:buFont typeface="Arial" panose="020B0604020202020204" pitchFamily="34" charset="0"/>
              <a:buChar char="•"/>
            </a:pPr>
            <a:r>
              <a:rPr lang="en-US" sz="2400" dirty="0"/>
              <a:t>Click the </a:t>
            </a:r>
            <a:r>
              <a:rPr lang="en-US" sz="2400" i="1" dirty="0"/>
              <a:t>Activity Classification</a:t>
            </a:r>
            <a:r>
              <a:rPr lang="en-US" sz="2400" dirty="0"/>
              <a:t> coverage in the Data Tree</a:t>
            </a:r>
          </a:p>
        </p:txBody>
      </p:sp>
      <p:sp>
        <p:nvSpPr>
          <p:cNvPr id="7" name="TextBox 6"/>
          <p:cNvSpPr txBox="1"/>
          <p:nvPr/>
        </p:nvSpPr>
        <p:spPr>
          <a:xfrm>
            <a:off x="910281" y="85718"/>
            <a:ext cx="10371558" cy="461665"/>
          </a:xfrm>
          <a:prstGeom prst="rect">
            <a:avLst/>
          </a:prstGeom>
          <a:noFill/>
        </p:spPr>
        <p:txBody>
          <a:bodyPr wrap="none" rtlCol="0">
            <a:spAutoFit/>
          </a:bodyPr>
          <a:lstStyle/>
          <a:p>
            <a:pPr algn="ctr"/>
            <a:r>
              <a:rPr lang="en-US" sz="2400" dirty="0"/>
              <a:t>Next, we define the Land/Water interface with the Activity Classification coverage.</a:t>
            </a:r>
          </a:p>
        </p:txBody>
      </p:sp>
      <p:sp>
        <p:nvSpPr>
          <p:cNvPr id="10" name="TextBox 9"/>
          <p:cNvSpPr txBox="1"/>
          <p:nvPr/>
        </p:nvSpPr>
        <p:spPr>
          <a:xfrm>
            <a:off x="6865917" y="1488847"/>
            <a:ext cx="5159091" cy="15696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342900" indent="-342900">
              <a:buFont typeface="Arial" panose="020B0604020202020204" pitchFamily="34" charset="0"/>
              <a:buChar char="•"/>
            </a:pPr>
            <a:r>
              <a:rPr lang="en-US" sz="2400" dirty="0"/>
              <a:t>Right Click your final bathymetry dataset in the scatter module.</a:t>
            </a:r>
          </a:p>
          <a:p>
            <a:pPr marL="342900" indent="-342900">
              <a:buFont typeface="Arial" panose="020B0604020202020204" pitchFamily="34" charset="0"/>
              <a:buChar char="•"/>
            </a:pPr>
            <a:r>
              <a:rPr lang="en-US" sz="2400" dirty="0"/>
              <a:t>Choose “Convert | Scatter Contours </a:t>
            </a:r>
            <a:r>
              <a:rPr lang="en-US" sz="2400" dirty="0">
                <a:sym typeface="Wingdings" panose="05000000000000000000" pitchFamily="2" charset="2"/>
              </a:rPr>
              <a:t> Map”</a:t>
            </a:r>
            <a:endParaRPr lang="en-US" sz="2400" dirty="0"/>
          </a:p>
        </p:txBody>
      </p:sp>
      <p:sp>
        <p:nvSpPr>
          <p:cNvPr id="12" name="TextBox 11"/>
          <p:cNvSpPr txBox="1"/>
          <p:nvPr/>
        </p:nvSpPr>
        <p:spPr>
          <a:xfrm>
            <a:off x="6865917" y="3158214"/>
            <a:ext cx="5159091" cy="156966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342900" indent="-342900">
              <a:buFont typeface="Arial" panose="020B0604020202020204" pitchFamily="34" charset="0"/>
              <a:buChar char="•"/>
            </a:pPr>
            <a:r>
              <a:rPr lang="en-US" sz="2400" dirty="0"/>
              <a:t>Destination coverage should be “Activity Classification”</a:t>
            </a:r>
          </a:p>
          <a:p>
            <a:pPr marL="342900" indent="-342900">
              <a:buFont typeface="Arial" panose="020B0604020202020204" pitchFamily="34" charset="0"/>
              <a:buChar char="•"/>
            </a:pPr>
            <a:r>
              <a:rPr lang="en-US" sz="2400" dirty="0"/>
              <a:t>Elevation = 0 m</a:t>
            </a:r>
          </a:p>
          <a:p>
            <a:pPr marL="342900" indent="-342900">
              <a:buFont typeface="Arial" panose="020B0604020202020204" pitchFamily="34" charset="0"/>
              <a:buChar char="•"/>
            </a:pPr>
            <a:r>
              <a:rPr lang="en-US" sz="2400" dirty="0"/>
              <a:t>Spacing = 10 m </a:t>
            </a:r>
          </a:p>
        </p:txBody>
      </p:sp>
      <p:sp>
        <p:nvSpPr>
          <p:cNvPr id="14" name="TextBox 13"/>
          <p:cNvSpPr txBox="1"/>
          <p:nvPr/>
        </p:nvSpPr>
        <p:spPr>
          <a:xfrm>
            <a:off x="6852067" y="4827581"/>
            <a:ext cx="5159091" cy="1938992"/>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marL="342900" indent="-342900">
              <a:buFont typeface="Arial" panose="020B0604020202020204" pitchFamily="34" charset="0"/>
              <a:buChar char="•"/>
            </a:pPr>
            <a:r>
              <a:rPr lang="en-US" sz="2400" dirty="0"/>
              <a:t>Note: Using 0.0 is just an example.  Realistically, you would consider the tidal range and other factors when determining the land/water interface.</a:t>
            </a:r>
          </a:p>
        </p:txBody>
      </p:sp>
      <p:pic>
        <p:nvPicPr>
          <p:cNvPr id="15" name="Picture 14"/>
          <p:cNvPicPr>
            <a:picLocks noChangeAspect="1"/>
          </p:cNvPicPr>
          <p:nvPr/>
        </p:nvPicPr>
        <p:blipFill rotWithShape="1">
          <a:blip r:embed="rId2"/>
          <a:srcRect t="3675"/>
          <a:stretch/>
        </p:blipFill>
        <p:spPr>
          <a:xfrm>
            <a:off x="0" y="765809"/>
            <a:ext cx="6798542" cy="5725173"/>
          </a:xfrm>
          <a:prstGeom prst="rect">
            <a:avLst/>
          </a:prstGeom>
        </p:spPr>
      </p:pic>
      <p:pic>
        <p:nvPicPr>
          <p:cNvPr id="16" name="Picture 15"/>
          <p:cNvPicPr>
            <a:picLocks noChangeAspect="1"/>
          </p:cNvPicPr>
          <p:nvPr/>
        </p:nvPicPr>
        <p:blipFill rotWithShape="1">
          <a:blip r:embed="rId3"/>
          <a:srcRect t="3482"/>
          <a:stretch/>
        </p:blipFill>
        <p:spPr>
          <a:xfrm>
            <a:off x="0" y="754379"/>
            <a:ext cx="6798542" cy="5736603"/>
          </a:xfrm>
          <a:prstGeom prst="rect">
            <a:avLst/>
          </a:prstGeom>
        </p:spPr>
      </p:pic>
      <p:pic>
        <p:nvPicPr>
          <p:cNvPr id="17" name="Picture 16"/>
          <p:cNvPicPr>
            <a:picLocks noChangeAspect="1"/>
          </p:cNvPicPr>
          <p:nvPr/>
        </p:nvPicPr>
        <p:blipFill>
          <a:blip r:embed="rId4"/>
          <a:stretch>
            <a:fillRect/>
          </a:stretch>
        </p:blipFill>
        <p:spPr>
          <a:xfrm>
            <a:off x="1929095" y="1966802"/>
            <a:ext cx="4523809" cy="3104762"/>
          </a:xfrm>
          <a:prstGeom prst="rect">
            <a:avLst/>
          </a:prstGeom>
        </p:spPr>
      </p:pic>
      <p:pic>
        <p:nvPicPr>
          <p:cNvPr id="18" name="Picture 17"/>
          <p:cNvPicPr>
            <a:picLocks noChangeAspect="1"/>
          </p:cNvPicPr>
          <p:nvPr/>
        </p:nvPicPr>
        <p:blipFill>
          <a:blip r:embed="rId5"/>
          <a:stretch>
            <a:fillRect/>
          </a:stretch>
        </p:blipFill>
        <p:spPr>
          <a:xfrm>
            <a:off x="842962" y="692749"/>
            <a:ext cx="5112617" cy="5652867"/>
          </a:xfrm>
          <a:prstGeom prst="rect">
            <a:avLst/>
          </a:prstGeom>
        </p:spPr>
      </p:pic>
    </p:spTree>
    <p:extLst>
      <p:ext uri="{BB962C8B-B14F-4D97-AF65-F5344CB8AC3E}">
        <p14:creationId xmlns:p14="http://schemas.microsoft.com/office/powerpoint/2010/main" val="204872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33138" y="345413"/>
            <a:ext cx="4696922" cy="452431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342900" indent="-342900">
              <a:buFont typeface="Arial" panose="020B0604020202020204" pitchFamily="34" charset="0"/>
              <a:buChar char="•"/>
            </a:pPr>
            <a:r>
              <a:rPr lang="en-US" sz="2400" dirty="0"/>
              <a:t>Usually after the previous steps, you will need to clean up excess feature arcs.</a:t>
            </a:r>
          </a:p>
          <a:p>
            <a:pPr marL="342900" indent="-342900">
              <a:buFont typeface="Arial" panose="020B0604020202020204" pitchFamily="34" charset="0"/>
              <a:buChar char="•"/>
            </a:pPr>
            <a:r>
              <a:rPr lang="en-US" sz="2400" dirty="0"/>
              <a:t>Click the Feature Arc selection tool.</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Click the first arc you wish to remove, then click subsequent arcs while holding the Shift key down to multi-select and delete.</a:t>
            </a:r>
          </a:p>
          <a:p>
            <a:pPr marL="342900" indent="-342900">
              <a:buFont typeface="Arial" panose="020B0604020202020204" pitchFamily="34" charset="0"/>
              <a:buChar char="•"/>
            </a:pPr>
            <a:r>
              <a:rPr lang="en-US" sz="2400" dirty="0"/>
              <a:t>Continue for your entire domain area.</a:t>
            </a:r>
          </a:p>
        </p:txBody>
      </p:sp>
      <p:pic>
        <p:nvPicPr>
          <p:cNvPr id="5" name="Snagit_PPT2534"/>
          <p:cNvPicPr>
            <a:picLocks noChangeAspect="1"/>
          </p:cNvPicPr>
          <p:nvPr/>
        </p:nvPicPr>
        <p:blipFill rotWithShape="1">
          <a:blip r:embed="rId2">
            <a:extLst>
              <a:ext uri="{28A0092B-C50C-407E-A947-70E740481C1C}">
                <a14:useLocalDpi xmlns:a14="http://schemas.microsoft.com/office/drawing/2010/main" val="0"/>
              </a:ext>
            </a:extLst>
          </a:blip>
          <a:srcRect l="-6956" t="31687" b="52155"/>
          <a:stretch/>
        </p:blipFill>
        <p:spPr>
          <a:xfrm>
            <a:off x="8510954" y="1889653"/>
            <a:ext cx="420671" cy="729640"/>
          </a:xfrm>
          <a:prstGeom prst="rect">
            <a:avLst/>
          </a:prstGeom>
        </p:spPr>
      </p:pic>
      <p:sp>
        <p:nvSpPr>
          <p:cNvPr id="6" name="TextBox 5"/>
          <p:cNvSpPr txBox="1"/>
          <p:nvPr/>
        </p:nvSpPr>
        <p:spPr>
          <a:xfrm>
            <a:off x="7246452" y="4951887"/>
            <a:ext cx="4683608" cy="156966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342900" indent="-342900">
              <a:buFont typeface="Arial" panose="020B0604020202020204" pitchFamily="34" charset="0"/>
              <a:buChar char="•"/>
            </a:pPr>
            <a:r>
              <a:rPr lang="en-US" sz="2400" dirty="0"/>
              <a:t>To pan your screen while selecting, hold the F2 key down and drag with your mouse, then release and keep selecting.</a:t>
            </a:r>
          </a:p>
        </p:txBody>
      </p:sp>
      <p:pic>
        <p:nvPicPr>
          <p:cNvPr id="7" name="Picture 6">
            <a:extLst>
              <a:ext uri="{FF2B5EF4-FFF2-40B4-BE49-F238E27FC236}">
                <a16:creationId xmlns:a16="http://schemas.microsoft.com/office/drawing/2014/main" id="{0277E1EB-BFDB-4A48-88BB-B5786B1F8DB0}"/>
              </a:ext>
            </a:extLst>
          </p:cNvPr>
          <p:cNvPicPr>
            <a:picLocks noChangeAspect="1"/>
          </p:cNvPicPr>
          <p:nvPr/>
        </p:nvPicPr>
        <p:blipFill>
          <a:blip r:embed="rId3"/>
          <a:stretch>
            <a:fillRect/>
          </a:stretch>
        </p:blipFill>
        <p:spPr>
          <a:xfrm>
            <a:off x="669290" y="215553"/>
            <a:ext cx="5628640" cy="6426893"/>
          </a:xfrm>
          <a:prstGeom prst="rect">
            <a:avLst/>
          </a:prstGeom>
        </p:spPr>
      </p:pic>
    </p:spTree>
    <p:extLst>
      <p:ext uri="{BB962C8B-B14F-4D97-AF65-F5344CB8AC3E}">
        <p14:creationId xmlns:p14="http://schemas.microsoft.com/office/powerpoint/2010/main" val="75955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3117</TotalTime>
  <Words>759</Words>
  <Application>Microsoft Office PowerPoint</Application>
  <PresentationFormat>Widescreen</PresentationFormat>
  <Paragraphs>71</Paragraphs>
  <Slides>14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Mitchell E ERDC-RDE-CHL-MS CIV</dc:creator>
  <cp:lastModifiedBy>Brown, Mitchell E (Mitch) CIV USARMY CEERD-CHL (USA)</cp:lastModifiedBy>
  <cp:revision>93</cp:revision>
  <dcterms:created xsi:type="dcterms:W3CDTF">2018-02-02T22:00:32Z</dcterms:created>
  <dcterms:modified xsi:type="dcterms:W3CDTF">2022-09-14T22:04:03Z</dcterms:modified>
</cp:coreProperties>
</file>