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47" r:id="rId4"/>
    <p:sldMasterId id="2147484272" r:id="rId5"/>
  </p:sldMasterIdLst>
  <p:notesMasterIdLst>
    <p:notesMasterId r:id="rId21"/>
  </p:notesMasterIdLst>
  <p:handoutMasterIdLst>
    <p:handoutMasterId r:id="rId22"/>
  </p:handoutMasterIdLst>
  <p:sldIdLst>
    <p:sldId id="286" r:id="rId6"/>
    <p:sldId id="328" r:id="rId7"/>
    <p:sldId id="330" r:id="rId8"/>
    <p:sldId id="331" r:id="rId9"/>
    <p:sldId id="332" r:id="rId10"/>
    <p:sldId id="338" r:id="rId11"/>
    <p:sldId id="339" r:id="rId12"/>
    <p:sldId id="340" r:id="rId13"/>
    <p:sldId id="329" r:id="rId14"/>
    <p:sldId id="333" r:id="rId15"/>
    <p:sldId id="334" r:id="rId16"/>
    <p:sldId id="335" r:id="rId17"/>
    <p:sldId id="336" r:id="rId18"/>
    <p:sldId id="337" r:id="rId19"/>
    <p:sldId id="341" r:id="rId20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464" userDrawn="1">
          <p15:clr>
            <a:srgbClr val="A4A3A4"/>
          </p15:clr>
        </p15:guide>
        <p15:guide id="4" pos="7392" userDrawn="1">
          <p15:clr>
            <a:srgbClr val="A4A3A4"/>
          </p15:clr>
        </p15:guide>
        <p15:guide id="5" orient="horz" pos="288" userDrawn="1">
          <p15:clr>
            <a:srgbClr val="A4A3A4"/>
          </p15:clr>
        </p15:guide>
        <p15:guide id="7" orient="horz" pos="35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00095C"/>
    <a:srgbClr val="0016E8"/>
    <a:srgbClr val="9482DE"/>
    <a:srgbClr val="6EA3F2"/>
    <a:srgbClr val="111AD7"/>
    <a:srgbClr val="003DE8"/>
    <a:srgbClr val="1963CF"/>
    <a:srgbClr val="3B83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6091" autoAdjust="0"/>
  </p:normalViewPr>
  <p:slideViewPr>
    <p:cSldViewPr snapToGrid="0">
      <p:cViewPr varScale="1">
        <p:scale>
          <a:sx n="88" d="100"/>
          <a:sy n="88" d="100"/>
        </p:scale>
        <p:origin x="690" y="96"/>
      </p:cViewPr>
      <p:guideLst>
        <p:guide orient="horz" pos="2160"/>
        <p:guide pos="3840"/>
        <p:guide pos="4464"/>
        <p:guide pos="7392"/>
        <p:guide orient="horz" pos="288"/>
        <p:guide orient="horz" pos="352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0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1A2DE62-24B0-4972-852B-4785B8FCBE77}" type="datetimeFigureOut">
              <a:rPr lang="en-US"/>
              <a:pPr/>
              <a:t>9/14/2022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0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03F1684-B626-4C74-9731-CBE8CE5003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536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0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ADC5788-3AFA-4451-BC67-BFEEAB944D67}" type="datetimeFigureOut">
              <a:rPr lang="en-US"/>
              <a:pPr/>
              <a:t>9/14/2022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6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40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6A0A3C6-4E22-46FB-836F-CA2C48EC4D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370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0A3C6-4E22-46FB-836F-CA2C48EC4DC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30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 userDrawn="1">
            <p:ph type="body" sz="quarter" idx="12"/>
          </p:nvPr>
        </p:nvSpPr>
        <p:spPr>
          <a:xfrm>
            <a:off x="609604" y="3200407"/>
            <a:ext cx="9144001" cy="15620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609600" y="1924057"/>
            <a:ext cx="9144000" cy="11075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 userDrawn="1">
            <p:ph type="sldNum" sz="quarter" idx="10"/>
          </p:nvPr>
        </p:nvSpPr>
        <p:spPr>
          <a:xfrm>
            <a:off x="10609176" y="6614478"/>
            <a:ext cx="1451315" cy="36512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0D0E9D3B-CB56-40AE-B0A9-8DA5E1AEFD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0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2">
                    <a:lumMod val="50000"/>
                  </a:schemeClr>
                </a:solidFill>
              </a:rPr>
              <a:t>UNCLASSIFIED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6773" y="6608940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2">
                    <a:lumMod val="50000"/>
                  </a:schemeClr>
                </a:solidFill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22421021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 bwMode="auto">
          <a:xfrm>
            <a:off x="406400" y="274644"/>
            <a:ext cx="11176000" cy="80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idx="1"/>
          </p:nvPr>
        </p:nvSpPr>
        <p:spPr bwMode="auto">
          <a:xfrm>
            <a:off x="406400" y="1225550"/>
            <a:ext cx="11176000" cy="4718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257827-C34C-4251-B995-96C9C233CC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20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 bwMode="auto">
          <a:xfrm>
            <a:off x="406400" y="274638"/>
            <a:ext cx="11176000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idx="1"/>
          </p:nvPr>
        </p:nvSpPr>
        <p:spPr bwMode="auto">
          <a:xfrm>
            <a:off x="406403" y="5834379"/>
            <a:ext cx="8470900" cy="32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numCol="1"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rgbClr val="83847A"/>
                </a:solidFill>
              </a:defRPr>
            </a:lvl2pPr>
            <a:lvl3pPr>
              <a:defRPr sz="1500">
                <a:solidFill>
                  <a:srgbClr val="83847A"/>
                </a:solidFill>
              </a:defRPr>
            </a:lvl3pPr>
            <a:lvl4pPr>
              <a:defRPr sz="1500">
                <a:solidFill>
                  <a:srgbClr val="83847A"/>
                </a:solidFill>
              </a:defRPr>
            </a:lvl4pPr>
            <a:lvl5pPr>
              <a:defRPr sz="1500">
                <a:solidFill>
                  <a:srgbClr val="83847A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257827-C34C-4251-B995-96C9C233CCC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06400" y="942975"/>
            <a:ext cx="11176000" cy="476122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0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4" userDrawn="1">
          <p15:clr>
            <a:srgbClr val="FBAE40"/>
          </p15:clr>
        </p15:guide>
        <p15:guide id="2" orient="horz" pos="51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Title -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 bwMode="auto">
          <a:xfrm>
            <a:off x="406400" y="274638"/>
            <a:ext cx="11176000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257827-C34C-4251-B995-96C9C233CC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44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4" userDrawn="1">
          <p15:clr>
            <a:srgbClr val="FBAE40"/>
          </p15:clr>
        </p15:guide>
        <p15:guide id="2" orient="horz" pos="51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2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 bwMode="auto">
          <a:xfrm>
            <a:off x="406400" y="274644"/>
            <a:ext cx="11176000" cy="80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>
          <a:xfrm>
            <a:off x="406400" y="1225550"/>
            <a:ext cx="5486400" cy="4718050"/>
          </a:xfrm>
        </p:spPr>
        <p:txBody>
          <a:bodyPr/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6"/>
          </p:nvPr>
        </p:nvSpPr>
        <p:spPr>
          <a:xfrm>
            <a:off x="6096000" y="1225550"/>
            <a:ext cx="5486400" cy="4718050"/>
          </a:xfrm>
        </p:spPr>
        <p:txBody>
          <a:bodyPr/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3B773CDB-7973-454B-9699-5CCFA04358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61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ub-Head 2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 bwMode="auto">
          <a:xfrm>
            <a:off x="406400" y="274644"/>
            <a:ext cx="11176000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6096000" y="1230511"/>
            <a:ext cx="5486400" cy="663266"/>
          </a:xfrm>
        </p:spPr>
        <p:txBody>
          <a:bodyPr bIns="0" anchor="b"/>
          <a:lstStyle>
            <a:lvl1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06400" y="1230518"/>
            <a:ext cx="5486400" cy="666241"/>
          </a:xfrm>
        </p:spPr>
        <p:txBody>
          <a:bodyPr bIns="0" anchor="b"/>
          <a:lstStyle>
            <a:lvl1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>
          <a:xfrm>
            <a:off x="406400" y="1981200"/>
            <a:ext cx="5486400" cy="3962400"/>
          </a:xfrm>
        </p:spPr>
        <p:txBody>
          <a:bodyPr tIns="0"/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6"/>
          </p:nvPr>
        </p:nvSpPr>
        <p:spPr>
          <a:xfrm>
            <a:off x="6096000" y="1981200"/>
            <a:ext cx="5486400" cy="3962400"/>
          </a:xfrm>
        </p:spPr>
        <p:txBody>
          <a:bodyPr tIns="0"/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3B773CDB-7973-454B-9699-5CCFA04358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74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Quad-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 bwMode="auto">
          <a:xfrm>
            <a:off x="406400" y="274644"/>
            <a:ext cx="11176000" cy="80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>
          <a:xfrm>
            <a:off x="406400" y="1225550"/>
            <a:ext cx="5486400" cy="2286000"/>
          </a:xfrm>
        </p:spPr>
        <p:txBody>
          <a:bodyPr/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6"/>
          </p:nvPr>
        </p:nvSpPr>
        <p:spPr>
          <a:xfrm>
            <a:off x="6096000" y="1225550"/>
            <a:ext cx="5486400" cy="2286000"/>
          </a:xfrm>
        </p:spPr>
        <p:txBody>
          <a:bodyPr/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3B773CDB-7973-454B-9699-5CCFA043586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8"/>
          </p:nvPr>
        </p:nvSpPr>
        <p:spPr>
          <a:xfrm>
            <a:off x="406400" y="3597275"/>
            <a:ext cx="5486400" cy="2286000"/>
          </a:xfrm>
        </p:spPr>
        <p:txBody>
          <a:bodyPr/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9"/>
          </p:nvPr>
        </p:nvSpPr>
        <p:spPr>
          <a:xfrm>
            <a:off x="6096000" y="3597275"/>
            <a:ext cx="5486400" cy="2286000"/>
          </a:xfrm>
        </p:spPr>
        <p:txBody>
          <a:bodyPr/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406400" y="3549650"/>
            <a:ext cx="1117600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5990527" y="1225554"/>
            <a:ext cx="0" cy="465772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6004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29600" y="6457950"/>
            <a:ext cx="2844800" cy="4000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F97E7-4EEB-4483-A327-157D1DAD39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522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Placeholder 17"/>
          <p:cNvSpPr>
            <a:spLocks noGrp="1"/>
          </p:cNvSpPr>
          <p:nvPr userDrawn="1">
            <p:ph type="title"/>
          </p:nvPr>
        </p:nvSpPr>
        <p:spPr>
          <a:xfrm>
            <a:off x="654051" y="1757060"/>
            <a:ext cx="7464676" cy="12738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 userDrawn="1">
            <p:ph type="body" idx="1"/>
          </p:nvPr>
        </p:nvSpPr>
        <p:spPr>
          <a:xfrm>
            <a:off x="654051" y="3021384"/>
            <a:ext cx="10515600" cy="1544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A2EE2D-7BB5-4F44-82C4-5CF4EE388EFF}"/>
              </a:ext>
            </a:extLst>
          </p:cNvPr>
          <p:cNvSpPr txBox="1"/>
          <p:nvPr userDrawn="1"/>
        </p:nvSpPr>
        <p:spPr>
          <a:xfrm>
            <a:off x="4467883" y="6538743"/>
            <a:ext cx="74235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>
                <a:solidFill>
                  <a:prstClr val="black"/>
                </a:solidFill>
              </a:rPr>
              <a:t>DISCOVER  |  DEVELOP  |  DELIVER</a:t>
            </a:r>
          </a:p>
        </p:txBody>
      </p:sp>
      <p:sp>
        <p:nvSpPr>
          <p:cNvPr id="15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10634577" y="6602401"/>
            <a:ext cx="1451315" cy="255599"/>
          </a:xfrm>
          <a:prstGeom prst="rect">
            <a:avLst/>
          </a:prstGeom>
          <a:ln w="57150">
            <a:noFill/>
          </a:ln>
        </p:spPr>
        <p:txBody>
          <a:bodyPr/>
          <a:lstStyle>
            <a:lvl1pPr algn="r">
              <a:defRPr sz="75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0D0E9D3B-CB56-40AE-B0A9-8DA5E1AEFDB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210" y="278251"/>
            <a:ext cx="4491159" cy="206588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9" t="10370" r="15463" b="5688"/>
          <a:stretch/>
        </p:blipFill>
        <p:spPr>
          <a:xfrm>
            <a:off x="7293463" y="2127077"/>
            <a:ext cx="4800130" cy="35376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10" name="Group 9"/>
          <p:cNvGrpSpPr/>
          <p:nvPr userDrawn="1"/>
        </p:nvGrpSpPr>
        <p:grpSpPr>
          <a:xfrm>
            <a:off x="-14514" y="0"/>
            <a:ext cx="12206514" cy="6892721"/>
            <a:chOff x="0" y="-273"/>
            <a:chExt cx="12206514" cy="6892721"/>
          </a:xfrm>
        </p:grpSpPr>
        <p:pic>
          <p:nvPicPr>
            <p:cNvPr id="22" name="Picture 21"/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458"/>
            <a:stretch/>
          </p:blipFill>
          <p:spPr>
            <a:xfrm>
              <a:off x="1913837" y="1"/>
              <a:ext cx="7575832" cy="688331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26"/>
            <a:stretch/>
          </p:blipFill>
          <p:spPr>
            <a:xfrm>
              <a:off x="0" y="-273"/>
              <a:ext cx="4612935" cy="687632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17"/>
            <a:stretch/>
          </p:blipFill>
          <p:spPr>
            <a:xfrm>
              <a:off x="9423400" y="0"/>
              <a:ext cx="2783114" cy="689244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0" t="27041" r="4130" b="29107"/>
            <a:stretch/>
          </p:blipFill>
          <p:spPr>
            <a:xfrm>
              <a:off x="2287093" y="5691577"/>
              <a:ext cx="6084937" cy="107946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85" b="10041"/>
            <a:stretch/>
          </p:blipFill>
          <p:spPr>
            <a:xfrm>
              <a:off x="8501106" y="5640666"/>
              <a:ext cx="3559385" cy="934339"/>
            </a:xfrm>
            <a:prstGeom prst="rect">
              <a:avLst/>
            </a:prstGeom>
            <a:solidFill>
              <a:srgbClr val="B0B0B0"/>
            </a:solidFill>
          </p:spPr>
        </p:pic>
      </p:grpSp>
    </p:spTree>
    <p:extLst>
      <p:ext uri="{BB962C8B-B14F-4D97-AF65-F5344CB8AC3E}">
        <p14:creationId xmlns:p14="http://schemas.microsoft.com/office/powerpoint/2010/main" val="2919789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1" r:id="rId1"/>
  </p:sldLayoutIdLst>
  <p:hf hd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tabLst>
          <a:tab pos="860425" algn="l"/>
        </a:tabLst>
        <a:defRPr sz="27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5ACBF0"/>
          </p15:clr>
        </p15:guide>
        <p15:guide id="2" pos="6144" userDrawn="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9" cstate="email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 userDrawn="1"/>
        </p:nvSpPr>
        <p:spPr>
          <a:xfrm>
            <a:off x="182881" y="217302"/>
            <a:ext cx="11788140" cy="6351139"/>
          </a:xfrm>
          <a:prstGeom prst="roundRect">
            <a:avLst>
              <a:gd name="adj" fmla="val 2258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099" name="Title Placeholder 1"/>
          <p:cNvSpPr>
            <a:spLocks noGrp="1"/>
          </p:cNvSpPr>
          <p:nvPr>
            <p:ph type="title"/>
          </p:nvPr>
        </p:nvSpPr>
        <p:spPr bwMode="auto">
          <a:xfrm>
            <a:off x="406401" y="274638"/>
            <a:ext cx="10318044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Slide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6400" y="1233932"/>
            <a:ext cx="11176000" cy="4709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87044" y="6490256"/>
            <a:ext cx="96943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750" b="1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fld id="{139BD942-CC14-44A4-87FB-46239297AF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33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79067" y="3416307"/>
            <a:ext cx="25400" cy="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300429" y="6286502"/>
            <a:ext cx="9361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US Army Corps of Engineers   </a:t>
            </a:r>
            <a:r>
              <a:rPr lang="en-US" sz="1400" dirty="0">
                <a:sym typeface="Symbol" panose="05050102010706020507" pitchFamily="18" charset="2"/>
              </a:rPr>
              <a:t></a:t>
            </a:r>
            <a:r>
              <a:rPr lang="en-US" sz="1400" dirty="0"/>
              <a:t>   Engineer Research and Development Center   </a:t>
            </a:r>
            <a:r>
              <a:rPr lang="en-US" sz="1400" dirty="0">
                <a:sym typeface="Symbol" panose="05050102010706020507" pitchFamily="18" charset="2"/>
              </a:rPr>
              <a:t></a:t>
            </a:r>
            <a:r>
              <a:rPr lang="en-US" sz="1400" dirty="0"/>
              <a:t> 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0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2">
                    <a:lumMod val="50000"/>
                  </a:schemeClr>
                </a:solidFill>
              </a:rPr>
              <a:t>UNCLASSIFIED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6773" y="6583540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2">
                    <a:lumMod val="50000"/>
                  </a:schemeClr>
                </a:solidFill>
              </a:rPr>
              <a:t>UNCLASSIFIED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" t="18932" r="5678" b="17587"/>
          <a:stretch/>
        </p:blipFill>
        <p:spPr>
          <a:xfrm>
            <a:off x="9357149" y="6307525"/>
            <a:ext cx="2227931" cy="256032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406400" y="6309360"/>
            <a:ext cx="113588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9" b="14079"/>
          <a:stretch/>
        </p:blipFill>
        <p:spPr>
          <a:xfrm>
            <a:off x="10385481" y="128319"/>
            <a:ext cx="2208828" cy="148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813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9" r:id="rId2"/>
    <p:sldLayoutId id="2147484291" r:id="rId3"/>
    <p:sldLayoutId id="2147484280" r:id="rId4"/>
    <p:sldLayoutId id="2147484281" r:id="rId5"/>
    <p:sldLayoutId id="2147484283" r:id="rId6"/>
    <p:sldLayoutId id="2147484319" r:id="rId7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 cap="none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978473"/>
          </a:solidFill>
          <a:latin typeface="Arial" charset="0"/>
          <a:ea typeface="ＭＳ Ｐゴシック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978473"/>
          </a:solidFill>
          <a:latin typeface="Arial" charset="0"/>
          <a:ea typeface="ＭＳ Ｐゴシック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978473"/>
          </a:solidFill>
          <a:latin typeface="Arial" charset="0"/>
          <a:ea typeface="ＭＳ Ｐゴシック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978473"/>
          </a:solidFill>
          <a:latin typeface="Arial" charset="0"/>
          <a:ea typeface="ＭＳ Ｐゴシック" charset="0"/>
          <a:cs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cs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cs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cs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28600" indent="-228600" algn="l" rtl="0" eaLnBrk="1" fontAlgn="base" hangingPunct="1">
        <a:spcBef>
          <a:spcPts val="225"/>
        </a:spcBef>
        <a:spcAft>
          <a:spcPct val="0"/>
        </a:spcAft>
        <a:buClr>
          <a:srgbClr val="FF0000"/>
        </a:buClr>
        <a:buFont typeface="Wingdings" panose="05000000000000000000" pitchFamily="2" charset="2"/>
        <a:buChar char="§"/>
        <a:defRPr sz="2000" b="1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571500" indent="-214313" algn="l" rtl="0" eaLnBrk="1" fontAlgn="base" hangingPunct="1">
        <a:spcBef>
          <a:spcPts val="225"/>
        </a:spcBef>
        <a:spcAft>
          <a:spcPct val="0"/>
        </a:spcAft>
        <a:buClr>
          <a:srgbClr val="FF0000"/>
        </a:buClr>
        <a:buFont typeface="Arial" pitchFamily="34" charset="0"/>
        <a:buChar char="•"/>
        <a:defRPr sz="1800" b="1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Arial" charset="0"/>
          <a:cs typeface="Arial" pitchFamily="34" charset="0"/>
        </a:defRPr>
      </a:lvl2pPr>
      <a:lvl3pPr marL="860425" indent="-171450" algn="l" rtl="0" eaLnBrk="1" fontAlgn="base" hangingPunct="1">
        <a:spcBef>
          <a:spcPts val="225"/>
        </a:spcBef>
        <a:spcAft>
          <a:spcPct val="0"/>
        </a:spcAft>
        <a:buClr>
          <a:srgbClr val="FF0000"/>
        </a:buClr>
        <a:buSzPct val="70000"/>
        <a:buFont typeface="Arial" panose="020B0604020202020204" pitchFamily="34" charset="0"/>
        <a:buChar char="►"/>
        <a:defRPr sz="1600" b="1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Arial" charset="0"/>
          <a:cs typeface="Arial" pitchFamily="34" charset="0"/>
        </a:defRPr>
      </a:lvl3pPr>
      <a:lvl4pPr marL="1143000" indent="-171450" algn="l" rtl="0" eaLnBrk="1" fontAlgn="base" hangingPunct="1">
        <a:spcBef>
          <a:spcPts val="225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Arial" charset="0"/>
          <a:cs typeface="Arial" pitchFamily="34" charset="0"/>
        </a:defRPr>
      </a:lvl4pPr>
      <a:lvl5pPr marL="1371600" indent="-171450" algn="l" rtl="0" eaLnBrk="1" fontAlgn="base" hangingPunct="1">
        <a:spcBef>
          <a:spcPts val="225"/>
        </a:spcBef>
        <a:spcAft>
          <a:spcPct val="0"/>
        </a:spcAft>
        <a:buFont typeface="Arial" pitchFamily="34" charset="0"/>
        <a:buChar char="»"/>
        <a:defRPr sz="1600" b="1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Arial" charset="0"/>
          <a:cs typeface="Arial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6" userDrawn="1">
          <p15:clr>
            <a:srgbClr val="5ACBF0"/>
          </p15:clr>
        </p15:guide>
        <p15:guide id="2" pos="7296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openxmlformats.org/officeDocument/2006/relationships/hyperlink" Target="https://apps.dtic.mil/dtic/tr/fulltext/u2/a598297.pd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14052" y="4447689"/>
            <a:ext cx="5118155" cy="39369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600" dirty="0"/>
              <a:t>Honghai Li, Mitchell Brown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575" y="1685726"/>
            <a:ext cx="7414779" cy="2442653"/>
          </a:xfrm>
        </p:spPr>
        <p:txBody>
          <a:bodyPr>
            <a:noAutofit/>
          </a:bodyPr>
          <a:lstStyle/>
          <a:p>
            <a:r>
              <a:rPr lang="en-US" sz="3200" cap="small" dirty="0"/>
              <a:t>Coastal Modeling System: Advanced Topics using CMS 5.3 and SMS 13.1</a:t>
            </a:r>
            <a:br>
              <a:rPr lang="en-US" sz="3200" cap="small" dirty="0"/>
            </a:br>
            <a:br>
              <a:rPr lang="en-US" sz="3200" cap="small" dirty="0"/>
            </a:br>
            <a:r>
              <a:rPr lang="en-US" sz="3200" cap="small" dirty="0"/>
              <a:t>Multiple-sized Sediment Transport</a:t>
            </a:r>
            <a:br>
              <a:rPr lang="en-US" sz="3200" cap="small" dirty="0"/>
            </a:br>
            <a:endParaRPr lang="en-US" sz="2800" dirty="0"/>
          </a:p>
        </p:txBody>
      </p:sp>
      <p:sp>
        <p:nvSpPr>
          <p:cNvPr id="1433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609176" y="6614479"/>
            <a:ext cx="1451315" cy="243522"/>
          </a:xfrm>
        </p:spPr>
        <p:txBody>
          <a:bodyPr/>
          <a:lstStyle/>
          <a:p>
            <a:fld id="{744B3473-5193-4AC1-9169-6977ADF2DCFC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9" b="14079"/>
          <a:stretch/>
        </p:blipFill>
        <p:spPr>
          <a:xfrm>
            <a:off x="1002763" y="202349"/>
            <a:ext cx="2208828" cy="1483378"/>
          </a:xfrm>
          <a:prstGeom prst="rect">
            <a:avLst/>
          </a:prstGeom>
        </p:spPr>
      </p:pic>
      <p:sp>
        <p:nvSpPr>
          <p:cNvPr id="14" name="Text Placeholder 4"/>
          <p:cNvSpPr txBox="1">
            <a:spLocks/>
          </p:cNvSpPr>
          <p:nvPr/>
        </p:nvSpPr>
        <p:spPr>
          <a:xfrm>
            <a:off x="4381556" y="6601620"/>
            <a:ext cx="3098798" cy="299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2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972101" y="196078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sz="2800" dirty="0"/>
              <a:t>Multiple-sized Sediment Transport Calculation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375169" y="5014008"/>
            <a:ext cx="42672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02870"/>
            <a:r>
              <a:rPr lang="en-US" sz="1600" dirty="0"/>
              <a:t>Geometric Standard Deviation greater than approximate 1.41 should be simulated with multiple grain sizes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169" y="1593875"/>
            <a:ext cx="4311441" cy="34201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739407" y="2431768"/>
                <a:ext cx="4038600" cy="10016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/>
                              <a:ea typeface="Cambria Math"/>
                            </a:rPr>
                            <m:t>𝝈</m:t>
                          </m:r>
                        </m:e>
                        <m:sub>
                          <m:r>
                            <a:rPr lang="en-US" sz="2000" b="1" i="1">
                              <a:latin typeface="Cambria Math"/>
                            </a:rPr>
                            <m:t>𝒈</m:t>
                          </m:r>
                        </m:sub>
                      </m:sSub>
                      <m:r>
                        <a:rPr lang="en-US" sz="2000" b="1" i="1">
                          <a:latin typeface="Cambria Math"/>
                        </a:rPr>
                        <m:t>=</m:t>
                      </m:r>
                      <m:r>
                        <a:rPr lang="en-US" sz="2000" b="1" i="1">
                          <a:latin typeface="Cambria Math"/>
                        </a:rPr>
                        <m:t>𝒆𝒙𝒑</m:t>
                      </m:r>
                      <m:rad>
                        <m:radPr>
                          <m:degHide m:val="on"/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sz="20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1" i="1">
                                          <a:latin typeface="Cambria Math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2000" b="1" i="1">
                                          <a:latin typeface="Cambria Math"/>
                                        </a:rPr>
                                        <m:t>𝒌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1" i="1">
                                          <a:latin typeface="Cambria Math"/>
                                        </a:rPr>
                                        <m:t>𝒍𝒏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1" i="1">
                                              <a:latin typeface="Cambria Math"/>
                                            </a:rPr>
                                            <m:t>𝒅</m:t>
                                          </m:r>
                                        </m:e>
                                        <m:sub>
                                          <m:r>
                                            <a:rPr lang="en-US" sz="2000" b="1" i="1">
                                              <a:latin typeface="Cambria Math"/>
                                            </a:rPr>
                                            <m:t>𝒌</m:t>
                                          </m:r>
                                        </m:sub>
                                      </m:sSub>
                                      <m:r>
                                        <a:rPr lang="en-US" sz="2000" b="1" i="1"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sz="2000" b="1" i="1">
                                          <a:latin typeface="Cambria Math"/>
                                        </a:rPr>
                                        <m:t>𝒍𝒏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1" i="1">
                                              <a:latin typeface="Cambria Math"/>
                                            </a:rPr>
                                            <m:t>𝒅</m:t>
                                          </m:r>
                                        </m:e>
                                        <m:sub>
                                          <m:r>
                                            <a:rPr lang="en-US" sz="2000" b="1" i="1">
                                              <a:latin typeface="Cambria Math"/>
                                            </a:rPr>
                                            <m:t>𝒈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000" b="1" i="1">
                                      <a:latin typeface="Cambria Math"/>
                                    </a:rPr>
                                    <m:t>𝒌</m:t>
                                  </m:r>
                                </m:sup>
                              </m:sSup>
                            </m:e>
                          </m:nary>
                        </m:e>
                      </m:rad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407" y="2431768"/>
                <a:ext cx="4038600" cy="10016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232221" y="1593875"/>
            <a:ext cx="39292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u="sng" dirty="0"/>
              <a:t>Geometric Standard Deviation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1885587" y="3684485"/>
                <a:ext cx="4191001" cy="2250184"/>
              </a:xfrm>
            </p:spPr>
            <p:txBody>
              <a:bodyPr/>
              <a:lstStyle/>
              <a:p>
                <a:pPr marL="0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>
                            <a:latin typeface="Cambria Math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: fraction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m:rPr>
                        <m:nor/>
                      </m:rPr>
                      <a:rPr lang="en-US" dirty="0"/>
                      <m:t>: </m:t>
                    </m:r>
                    <m:r>
                      <m:rPr>
                        <m:nor/>
                      </m:rPr>
                      <a:rPr lang="en-US" dirty="0"/>
                      <m:t>size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dirty="0"/>
                      <m:t>class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dirty="0"/>
                      <m:t>diameter</m:t>
                    </m:r>
                  </m:oMath>
                </a14:m>
                <a:r>
                  <a:rPr lang="en-US" dirty="0"/>
                  <a:t>	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>
                            <a:latin typeface="Cambria Math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dirty="0"/>
                  <a:t>: geometric mean</a:t>
                </a:r>
              </a:p>
              <a:p>
                <a:pPr marL="0" indent="182880">
                  <a:spcBef>
                    <a:spcPts val="0"/>
                  </a:spcBef>
                  <a:buNone/>
                </a:pPr>
                <a:r>
                  <a:rPr lang="en-US" i="1" dirty="0">
                    <a:ea typeface="Cambria Math" panose="02040503050406030204" pitchFamily="18" charset="0"/>
                  </a:rPr>
                  <a:t>	</a:t>
                </a:r>
                <a:endParaRPr lang="en-US" dirty="0"/>
              </a:p>
            </p:txBody>
          </p:sp>
        </mc:Choice>
        <mc:Fallback xmlns="">
          <p:sp>
            <p:nvSpPr>
              <p:cNvPr id="8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85587" y="3684485"/>
                <a:ext cx="4191001" cy="2250184"/>
              </a:xfrm>
              <a:blipFill>
                <a:blip r:embed="rId4"/>
                <a:stretch>
                  <a:fillRect t="-1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702E47-0427-42A1-A918-5C9D8E779981}"/>
                  </a:ext>
                </a:extLst>
              </p:cNvPr>
              <p:cNvSpPr txBox="1"/>
              <p:nvPr/>
            </p:nvSpPr>
            <p:spPr>
              <a:xfrm>
                <a:off x="1474908" y="4809577"/>
                <a:ext cx="4038600" cy="909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sz="2000" b="1" i="1">
                              <a:latin typeface="Cambria Math"/>
                            </a:rPr>
                            <m:t>𝒈</m:t>
                          </m:r>
                        </m:sub>
                      </m:sSub>
                      <m:r>
                        <a:rPr lang="en-US" sz="2000" b="1" i="1">
                          <a:latin typeface="Cambria Math"/>
                        </a:rPr>
                        <m:t>=</m:t>
                      </m:r>
                      <m:r>
                        <a:rPr lang="en-US" sz="2000" b="1" i="1">
                          <a:latin typeface="Cambria Math"/>
                        </a:rPr>
                        <m:t>𝒆𝒙𝒑</m:t>
                      </m:r>
                      <m:d>
                        <m:d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>
                                      <a:latin typeface="Cambria Math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sz="2000" b="1" i="1">
                                      <a:latin typeface="Cambria Math"/>
                                    </a:rPr>
                                    <m:t>𝒌</m:t>
                                  </m:r>
                                </m:sub>
                              </m:sSub>
                              <m:r>
                                <a:rPr lang="en-US" sz="2000" b="1" i="1">
                                  <a:latin typeface="Cambria Math"/>
                                </a:rPr>
                                <m:t>𝒍𝒏</m:t>
                              </m:r>
                              <m:sSub>
                                <m:sSubPr>
                                  <m:ctrlP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000" b="1" i="1">
                                      <a:latin typeface="Cambria Math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a:rPr lang="en-US" sz="2000" b="1" i="1">
                                      <a:latin typeface="Cambria Math"/>
                                    </a:rPr>
                                    <m:t>𝒌</m:t>
                                  </m:r>
                                </m:sub>
                              </m:sSub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702E47-0427-42A1-A918-5C9D8E7799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908" y="4809577"/>
                <a:ext cx="4038600" cy="9090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8458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8" y="2228236"/>
            <a:ext cx="5186511" cy="25964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787237" y="1879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kern="0" dirty="0"/>
              <a:t>Multiple-sized Sediment Transport Calculation</a:t>
            </a:r>
          </a:p>
          <a:p>
            <a:pPr eaLnBrk="1" hangingPunct="1"/>
            <a:r>
              <a:rPr lang="en-US" sz="2000" b="1" kern="0" dirty="0"/>
              <a:t>(</a:t>
            </a:r>
            <a:r>
              <a:rPr lang="en-US" sz="2000" b="1" dirty="0"/>
              <a:t>Transport Grain Sizes</a:t>
            </a:r>
            <a:r>
              <a:rPr lang="en-US" sz="2000" b="1" kern="0" dirty="0"/>
              <a:t>)</a:t>
            </a:r>
            <a:endParaRPr lang="en-US" sz="1800" b="1" kern="0" dirty="0"/>
          </a:p>
        </p:txBody>
      </p:sp>
      <p:sp>
        <p:nvSpPr>
          <p:cNvPr id="11" name="TextBox 10"/>
          <p:cNvSpPr txBox="1"/>
          <p:nvPr/>
        </p:nvSpPr>
        <p:spPr>
          <a:xfrm>
            <a:off x="250472" y="1057697"/>
            <a:ext cx="3849381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">
              <a:spcAft>
                <a:spcPts val="600"/>
              </a:spcAft>
            </a:pPr>
            <a:r>
              <a:rPr lang="en-US" sz="2000" b="1" dirty="0"/>
              <a:t>Transport Grain Sizes</a:t>
            </a:r>
          </a:p>
          <a:p>
            <a:pPr marL="388620" indent="-285750">
              <a:spcAft>
                <a:spcPts val="600"/>
              </a:spcAft>
              <a:buSzPct val="130000"/>
              <a:buFont typeface="Arial" panose="020B0604020202020204" pitchFamily="34" charset="0"/>
              <a:buChar char="•"/>
            </a:pPr>
            <a:r>
              <a:rPr lang="en-US" sz="1800" dirty="0"/>
              <a:t>Transported sediment material is discretized into different groups each representing the sediments within a specific size range</a:t>
            </a:r>
          </a:p>
          <a:p>
            <a:pPr marL="388620" indent="-285750">
              <a:spcAft>
                <a:spcPts val="600"/>
              </a:spcAft>
              <a:buSzPct val="130000"/>
              <a:buFont typeface="Arial" panose="020B0604020202020204" pitchFamily="34" charset="0"/>
              <a:buChar char="•"/>
            </a:pPr>
            <a:r>
              <a:rPr lang="en-US" sz="1800" dirty="0"/>
              <a:t>These groups are referred to as sediment size classes and have the following properties</a:t>
            </a:r>
          </a:p>
          <a:p>
            <a:pPr marL="640080" indent="-285750">
              <a:buFont typeface="Arial" panose="020B0604020202020204" pitchFamily="34" charset="0"/>
              <a:buChar char="−"/>
            </a:pPr>
            <a:r>
              <a:rPr lang="en-US" sz="1800" dirty="0"/>
              <a:t>Characteristic diameter</a:t>
            </a:r>
          </a:p>
          <a:p>
            <a:pPr marL="640080" indent="-285750">
              <a:buFont typeface="Arial" panose="020B0604020202020204" pitchFamily="34" charset="0"/>
              <a:buChar char="−"/>
            </a:pPr>
            <a:r>
              <a:rPr lang="en-US" sz="1800" dirty="0"/>
              <a:t>Fall velocity</a:t>
            </a:r>
          </a:p>
          <a:p>
            <a:pPr marL="640080" indent="-285750">
              <a:buFont typeface="Arial" panose="020B0604020202020204" pitchFamily="34" charset="0"/>
              <a:buChar char="−"/>
            </a:pPr>
            <a:r>
              <a:rPr lang="en-US" sz="1800" dirty="0"/>
              <a:t>Corey shape factor</a:t>
            </a:r>
          </a:p>
          <a:p>
            <a:pPr marL="640080" indent="-285750">
              <a:buFont typeface="Arial" panose="020B0604020202020204" pitchFamily="34" charset="0"/>
              <a:buChar char="−"/>
            </a:pPr>
            <a:r>
              <a:rPr lang="en-US" sz="1800" dirty="0"/>
              <a:t>Critical shear stress</a:t>
            </a: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315553F-34B9-4EBE-9978-75503D27C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853" y="1248865"/>
            <a:ext cx="3901778" cy="50906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9958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26474" y="1127926"/>
                <a:ext cx="5655875" cy="493096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102870">
                  <a:spcAft>
                    <a:spcPts val="600"/>
                  </a:spcAft>
                </a:pPr>
                <a:r>
                  <a:rPr lang="en-US" sz="1600" b="1" dirty="0"/>
                  <a:t>Transport Grain Sizes</a:t>
                </a:r>
              </a:p>
              <a:p>
                <a:pPr marL="388620" indent="-285750">
                  <a:spcAft>
                    <a:spcPts val="600"/>
                  </a:spcAft>
                  <a:buSzPct val="130000"/>
                  <a:buFont typeface="Arial" panose="020B0604020202020204" pitchFamily="34" charset="0"/>
                  <a:buChar char="•"/>
                </a:pPr>
                <a:r>
                  <a:rPr lang="en-US" sz="1600" dirty="0"/>
                  <a:t>Characteristic diameter</a:t>
                </a:r>
              </a:p>
              <a:p>
                <a:pPr marL="640080" indent="-285750">
                  <a:buFont typeface="Arial" panose="020B0604020202020204" pitchFamily="34" charset="0"/>
                  <a:buChar char="−"/>
                </a:pPr>
                <a:r>
                  <a:rPr lang="en-US" sz="1400" dirty="0"/>
                  <a:t>Related to the lower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−1/2</m:t>
                        </m:r>
                      </m:sub>
                    </m:sSub>
                  </m:oMath>
                </a14:m>
                <a:r>
                  <a:rPr lang="en-US" sz="1400" dirty="0"/>
                  <a:t> and upper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+1/2</m:t>
                        </m:r>
                      </m:sub>
                    </m:sSub>
                  </m:oMath>
                </a14:m>
                <a:r>
                  <a:rPr lang="en-US" sz="1400" dirty="0"/>
                  <a:t> bin limits by</a:t>
                </a:r>
              </a:p>
              <a:p>
                <a:pPr marL="640080">
                  <a:buSzPct val="130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−1/2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+1/2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1600" dirty="0"/>
              </a:p>
              <a:p>
                <a:pPr marL="640080" indent="-285750">
                  <a:buFont typeface="Arial" panose="020B0604020202020204" pitchFamily="34" charset="0"/>
                  <a:buChar char="−"/>
                </a:pPr>
                <a:r>
                  <a:rPr lang="en-US" sz="1400" dirty="0">
                    <a:solidFill>
                      <a:srgbClr val="000000"/>
                    </a:solidFill>
                  </a:rPr>
                  <a:t>Estimate the grain size classes based only on the size limits of the distribution</a:t>
                </a:r>
                <a:endParaRPr lang="en-US" sz="1400" dirty="0"/>
              </a:p>
              <a:p>
                <a:pPr marL="64008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𝑙𝑛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𝑙𝑛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/>
              </a:p>
              <a:p>
                <a:pPr marL="388620" indent="-285750">
                  <a:spcAft>
                    <a:spcPts val="600"/>
                  </a:spcAft>
                  <a:buSzPct val="130000"/>
                  <a:buFont typeface="Arial" panose="020B0604020202020204" pitchFamily="34" charset="0"/>
                  <a:buChar char="•"/>
                </a:pPr>
                <a:r>
                  <a:rPr lang="en-US" sz="1600" dirty="0"/>
                  <a:t>Fall velocity</a:t>
                </a:r>
              </a:p>
              <a:p>
                <a:pPr marL="640080" indent="-285750">
                  <a:buFont typeface="Arial" panose="020B0604020202020204" pitchFamily="34" charset="0"/>
                  <a:buChar char="−"/>
                </a:pPr>
                <a:r>
                  <a:rPr lang="en-US" sz="1400" dirty="0" err="1"/>
                  <a:t>Soulsby</a:t>
                </a:r>
                <a:r>
                  <a:rPr lang="en-US" sz="1400" dirty="0"/>
                  <a:t> (1997)</a:t>
                </a:r>
              </a:p>
              <a:p>
                <a:pPr marL="640080" indent="-285750">
                  <a:buFont typeface="Arial" panose="020B0604020202020204" pitchFamily="34" charset="0"/>
                  <a:buChar char="−"/>
                </a:pPr>
                <a:r>
                  <a:rPr lang="en-US" sz="1400" dirty="0"/>
                  <a:t>Wu and Wang (2006)</a:t>
                </a:r>
              </a:p>
              <a:p>
                <a:pPr marL="640080" indent="-285750">
                  <a:buFont typeface="Arial" panose="020B0604020202020204" pitchFamily="34" charset="0"/>
                  <a:buChar char="−"/>
                </a:pPr>
                <a:r>
                  <a:rPr lang="en-US" sz="1400" dirty="0"/>
                  <a:t>User-specified</a:t>
                </a:r>
              </a:p>
              <a:p>
                <a:pPr marL="388620" indent="-285750">
                  <a:spcAft>
                    <a:spcPts val="600"/>
                  </a:spcAft>
                  <a:buSzPct val="130000"/>
                  <a:buFont typeface="Arial" panose="020B0604020202020204" pitchFamily="34" charset="0"/>
                  <a:buChar char="•"/>
                </a:pPr>
                <a:r>
                  <a:rPr lang="en-US" sz="1600" dirty="0"/>
                  <a:t>Corey shape factor</a:t>
                </a:r>
              </a:p>
              <a:p>
                <a:pPr marL="640080" indent="-285750">
                  <a:buFont typeface="Arial" panose="020B0604020202020204" pitchFamily="34" charset="0"/>
                  <a:buChar char="−"/>
                </a:pPr>
                <a:r>
                  <a:rPr lang="en-US" sz="1400" dirty="0"/>
                  <a:t>Used in Wu and Wang (2006)</a:t>
                </a:r>
              </a:p>
              <a:p>
                <a:pPr marL="388620" indent="-285750">
                  <a:spcAft>
                    <a:spcPts val="600"/>
                  </a:spcAft>
                  <a:buSzPct val="130000"/>
                  <a:buFont typeface="Arial" panose="020B0604020202020204" pitchFamily="34" charset="0"/>
                  <a:buChar char="•"/>
                </a:pPr>
                <a:r>
                  <a:rPr lang="en-US" sz="1600" dirty="0"/>
                  <a:t>Critical shear stress</a:t>
                </a:r>
              </a:p>
              <a:p>
                <a:pPr marL="640080" indent="-285750">
                  <a:buFont typeface="Arial" panose="020B0604020202020204" pitchFamily="34" charset="0"/>
                  <a:buChar char="−"/>
                </a:pPr>
                <a:r>
                  <a:rPr lang="en-US" sz="1400" dirty="0" err="1"/>
                  <a:t>Soulsby</a:t>
                </a:r>
                <a:r>
                  <a:rPr lang="en-US" sz="1400" dirty="0"/>
                  <a:t> (1997)</a:t>
                </a:r>
              </a:p>
              <a:p>
                <a:pPr marL="640080" indent="-285750">
                  <a:buFont typeface="Arial" panose="020B0604020202020204" pitchFamily="34" charset="0"/>
                  <a:buChar char="−"/>
                </a:pPr>
                <a:r>
                  <a:rPr lang="en-US" sz="1400" dirty="0"/>
                  <a:t>Wu and Wang (1999)</a:t>
                </a:r>
              </a:p>
              <a:p>
                <a:pPr marL="640080" indent="-285750">
                  <a:buFont typeface="Arial" panose="020B0604020202020204" pitchFamily="34" charset="0"/>
                  <a:buChar char="−"/>
                </a:pPr>
                <a:r>
                  <a:rPr lang="en-US" sz="1400" dirty="0"/>
                  <a:t>User-specified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474" y="1127926"/>
                <a:ext cx="5655875" cy="4930965"/>
              </a:xfrm>
              <a:prstGeom prst="rect">
                <a:avLst/>
              </a:prstGeom>
              <a:blipFill>
                <a:blip r:embed="rId3"/>
                <a:stretch>
                  <a:fillRect t="-247" b="-24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787237" y="1879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kern="0" dirty="0"/>
              <a:t>Multiple-sized Sediment Transport Calculation</a:t>
            </a:r>
          </a:p>
          <a:p>
            <a:pPr eaLnBrk="1" hangingPunct="1"/>
            <a:r>
              <a:rPr lang="en-US" sz="2000" b="1" kern="0" dirty="0"/>
              <a:t>(</a:t>
            </a:r>
            <a:r>
              <a:rPr lang="en-US" sz="2000" b="1" dirty="0"/>
              <a:t>Transport Grain Sizes</a:t>
            </a:r>
            <a:r>
              <a:rPr lang="en-US" sz="2000" b="1" kern="0" dirty="0"/>
              <a:t>)</a:t>
            </a:r>
            <a:endParaRPr lang="en-US" sz="1800" b="1" kern="0" dirty="0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270A0886-015B-4182-AF82-D6C6DA1FFC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24" t="6524" r="15825" b="16447"/>
          <a:stretch/>
        </p:blipFill>
        <p:spPr>
          <a:xfrm>
            <a:off x="3857220" y="1127926"/>
            <a:ext cx="8063162" cy="49309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0668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786FA92-F199-4A74-ADEA-0F484B38775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1981200" y="11705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kern="0" dirty="0"/>
              <a:t>Multiple-sized Sediment Transport Calculation</a:t>
            </a:r>
          </a:p>
          <a:p>
            <a:pPr eaLnBrk="1" hangingPunct="1"/>
            <a:r>
              <a:rPr lang="en-US" sz="2000" b="1" kern="0" dirty="0"/>
              <a:t>(</a:t>
            </a:r>
            <a:r>
              <a:rPr lang="en-US" sz="2000" b="1" dirty="0"/>
              <a:t>Bed Discretization</a:t>
            </a:r>
            <a:r>
              <a:rPr lang="en-US" sz="2000" b="1" kern="0" dirty="0"/>
              <a:t>)</a:t>
            </a:r>
            <a:endParaRPr lang="en-US" sz="1800" b="1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87910" y="1106390"/>
                <a:ext cx="5378046" cy="289822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numCol="1" rtlCol="0">
                <a:spAutoFit/>
              </a:bodyPr>
              <a:lstStyle/>
              <a:p>
                <a:pPr marL="274320" indent="-171450">
                  <a:buSzPct val="130000"/>
                  <a:buFont typeface="Arial" panose="020B0604020202020204" pitchFamily="34" charset="0"/>
                  <a:buChar char="•"/>
                </a:pPr>
                <a:r>
                  <a:rPr lang="en-US" sz="1800" b="1" dirty="0"/>
                  <a:t>Mixed Layer Thickness</a:t>
                </a:r>
              </a:p>
              <a:p>
                <a:pPr marL="548640" indent="-285750">
                  <a:buFont typeface="Arial" panose="020B0604020202020204" pitchFamily="34" charset="0"/>
                  <a:buChar char="−"/>
                </a:pPr>
                <a:r>
                  <a:rPr lang="en-US" sz="1600" dirty="0"/>
                  <a:t>Sediment exchange</a:t>
                </a:r>
              </a:p>
              <a:p>
                <a:pPr marL="548640" indent="-285750">
                  <a:buFont typeface="Arial" panose="020B0604020202020204" pitchFamily="34" charset="0"/>
                  <a:buChar char="−"/>
                </a:pPr>
                <a:r>
                  <a:rPr lang="en-US" sz="1600" dirty="0"/>
                  <a:t>Constant, Default: 0.05 m</a:t>
                </a:r>
              </a:p>
              <a:p>
                <a:pPr marL="640080"/>
                <a:r>
                  <a:rPr lang="en-US" sz="1600" dirty="0"/>
                  <a:t>Typical range: 0.001 – 0.2 m</a:t>
                </a:r>
              </a:p>
              <a:p>
                <a:pPr marL="548640" indent="-285750">
                  <a:buFont typeface="Arial" panose="020B0604020202020204" pitchFamily="34" charset="0"/>
                  <a:buChar char="−"/>
                </a:pPr>
                <a:r>
                  <a:rPr lang="en-US" sz="1600" dirty="0"/>
                  <a:t>Automatic (calculated)</a:t>
                </a:r>
              </a:p>
              <a:p>
                <a:pPr marL="640080"/>
                <a:r>
                  <a:rPr lang="en-US" sz="1600" dirty="0"/>
                  <a:t>Median grain size</a:t>
                </a:r>
              </a:p>
              <a:p>
                <a:pPr marL="640080">
                  <a:spcAft>
                    <a:spcPts val="600"/>
                  </a:spcAft>
                </a:pPr>
                <a:r>
                  <a:rPr lang="en-US" sz="1600" dirty="0"/>
                  <a:t>Bed form size</a:t>
                </a:r>
              </a:p>
              <a:p>
                <a:pPr marL="640080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𝑚𝑖𝑛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, 2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50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,0.5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/>
              </a:p>
              <a:p>
                <a:pPr marL="274320" indent="365760" eaLnBrk="0" hangingPunct="0">
                  <a:spcBef>
                    <a:spcPts val="2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kern="0" dirty="0">
                    <a:solidFill>
                      <a:srgbClr val="000000"/>
                    </a:solidFill>
                    <a:latin typeface="Arial"/>
                  </a:rPr>
                  <a:t>: thickness of the first layer</a:t>
                </a:r>
              </a:p>
              <a:p>
                <a:pPr marL="274320" indent="365760" eaLnBrk="0" hangingPunct="0">
                  <a:spcBef>
                    <a:spcPts val="2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1600" kern="0" dirty="0">
                    <a:solidFill>
                      <a:srgbClr val="000000"/>
                    </a:solidFill>
                    <a:latin typeface="Arial"/>
                  </a:rPr>
                  <a:t>: ripple height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910" y="1106390"/>
                <a:ext cx="5378046" cy="2898229"/>
              </a:xfrm>
              <a:prstGeom prst="rect">
                <a:avLst/>
              </a:prstGeom>
              <a:blipFill>
                <a:blip r:embed="rId3"/>
                <a:stretch>
                  <a:fillRect t="-2720" b="-146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6114142" y="1106390"/>
            <a:ext cx="4379691" cy="14311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numCol="1" rtlCol="0">
            <a:spAutoFit/>
          </a:bodyPr>
          <a:lstStyle/>
          <a:p>
            <a:pPr marL="44577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/>
              <a:t>Lower Layers</a:t>
            </a:r>
          </a:p>
          <a:p>
            <a:pPr marL="548640" indent="-285750">
              <a:buFont typeface="Arial" panose="020B0604020202020204" pitchFamily="34" charset="0"/>
              <a:buChar char="−"/>
            </a:pPr>
            <a:r>
              <a:rPr lang="en-US" sz="1600" dirty="0">
                <a:solidFill>
                  <a:srgbClr val="000000"/>
                </a:solidFill>
              </a:rPr>
              <a:t>Specified</a:t>
            </a:r>
          </a:p>
          <a:p>
            <a:pPr marL="548640" indent="-285750">
              <a:buFont typeface="Arial" panose="020B0604020202020204" pitchFamily="34" charset="0"/>
              <a:buChar char="−"/>
            </a:pPr>
            <a:r>
              <a:rPr lang="en-US" sz="1600" dirty="0">
                <a:solidFill>
                  <a:srgbClr val="000000"/>
                </a:solidFill>
              </a:rPr>
              <a:t>Copied from the layer above</a:t>
            </a:r>
          </a:p>
          <a:p>
            <a:pPr marL="548640" indent="-285750">
              <a:buFont typeface="Arial" panose="020B0604020202020204" pitchFamily="34" charset="0"/>
              <a:buChar char="−"/>
            </a:pPr>
            <a:r>
              <a:rPr lang="en-US" sz="1600" dirty="0">
                <a:solidFill>
                  <a:srgbClr val="000000"/>
                </a:solidFill>
              </a:rPr>
              <a:t>Constant</a:t>
            </a:r>
          </a:p>
          <a:p>
            <a:pPr marL="548640" indent="-285750">
              <a:buFont typeface="Arial" panose="020B0604020202020204" pitchFamily="34" charset="0"/>
              <a:buChar char="−"/>
            </a:pPr>
            <a:r>
              <a:rPr lang="en-US" sz="1600" dirty="0">
                <a:solidFill>
                  <a:srgbClr val="000000"/>
                </a:solidFill>
              </a:rPr>
              <a:t>Spatially varying (dataset)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180" y="2668272"/>
            <a:ext cx="4230653" cy="303446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07A461F-7F7E-4E70-9BF9-7D4A65BE28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58" t="28364" r="15744" b="29376"/>
          <a:stretch/>
        </p:blipFill>
        <p:spPr>
          <a:xfrm>
            <a:off x="918840" y="3021324"/>
            <a:ext cx="10355518" cy="34770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98AC9C2-3968-4D9D-A0E7-3CC7E7A13990}"/>
              </a:ext>
            </a:extLst>
          </p:cNvPr>
          <p:cNvGrpSpPr/>
          <p:nvPr/>
        </p:nvGrpSpPr>
        <p:grpSpPr>
          <a:xfrm>
            <a:off x="917642" y="3035379"/>
            <a:ext cx="10371719" cy="3462969"/>
            <a:chOff x="917642" y="3035379"/>
            <a:chExt cx="10371719" cy="3462969"/>
          </a:xfrm>
        </p:grpSpPr>
        <p:pic>
          <p:nvPicPr>
            <p:cNvPr id="13" name="Picture 1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6C0E759E-7C60-4301-8683-78BF84539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7642" y="3035379"/>
              <a:ext cx="10371719" cy="346296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CBFEA72-CB16-4DAE-AF65-F773D1BF4A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95345" y="4377447"/>
              <a:ext cx="1079770" cy="398834"/>
            </a:xfrm>
            <a:prstGeom prst="straightConnector1">
              <a:avLst/>
            </a:prstGeom>
            <a:ln w="31750">
              <a:solidFill>
                <a:srgbClr val="0000FF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9343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E7FB45C-78FD-479E-BE90-ADB074D91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211" y="1122991"/>
            <a:ext cx="7398873" cy="54237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31938" y="1367345"/>
                <a:ext cx="3841577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02870">
                  <a:spcAft>
                    <a:spcPts val="600"/>
                  </a:spcAft>
                </a:pPr>
                <a:r>
                  <a:rPr lang="en-US" b="1" dirty="0"/>
                  <a:t>Bed Composition:</a:t>
                </a:r>
                <a:endParaRPr lang="en-US" sz="1200" dirty="0"/>
              </a:p>
              <a:p>
                <a:pPr marL="388620" indent="-285750">
                  <a:spcAft>
                    <a:spcPts val="600"/>
                  </a:spcAft>
                  <a:buSzPct val="13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latin typeface="Cambria Math"/>
                          </a:rPr>
                          <m:t>𝒅</m:t>
                        </m:r>
                      </m:e>
                      <m:sub>
                        <m:r>
                          <a:rPr lang="en-US" sz="1800" b="1" i="1">
                            <a:latin typeface="Cambria Math"/>
                          </a:rPr>
                          <m:t>𝟏𝟔</m:t>
                        </m:r>
                      </m:sub>
                    </m:sSub>
                  </m:oMath>
                </a14:m>
                <a:r>
                  <a:rPr lang="en-US" sz="1800" b="1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latin typeface="Cambria Math"/>
                          </a:rPr>
                          <m:t>𝒅</m:t>
                        </m:r>
                      </m:e>
                      <m:sub>
                        <m:r>
                          <a:rPr lang="en-US" sz="1800" b="1" i="1">
                            <a:latin typeface="Cambria Math"/>
                          </a:rPr>
                          <m:t>𝟓𝟎</m:t>
                        </m:r>
                      </m:sub>
                    </m:sSub>
                    <m:r>
                      <a:rPr lang="en-US" sz="1800" b="1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latin typeface="Cambria Math"/>
                          </a:rPr>
                          <m:t>𝒅</m:t>
                        </m:r>
                      </m:e>
                      <m:sub>
                        <m:r>
                          <a:rPr lang="en-US" sz="1800" b="1" i="1">
                            <a:latin typeface="Cambria Math"/>
                          </a:rPr>
                          <m:t>𝟖𝟒</m:t>
                        </m:r>
                        <m:r>
                          <a:rPr lang="en-US" sz="1800" b="1" i="1">
                            <a:latin typeface="Cambria Math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1800" dirty="0"/>
                  <a:t>datasets </a:t>
                </a:r>
              </a:p>
              <a:p>
                <a:pPr marL="388620" indent="-285750">
                  <a:spcAft>
                    <a:spcPts val="600"/>
                  </a:spcAft>
                  <a:buSzPct val="13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latin typeface="Cambria Math"/>
                          </a:rPr>
                          <m:t>𝒅</m:t>
                        </m:r>
                      </m:e>
                      <m:sub>
                        <m:r>
                          <a:rPr lang="en-US" sz="1800" b="1" i="1">
                            <a:latin typeface="Cambria Math"/>
                          </a:rPr>
                          <m:t>𝟑</m:t>
                        </m:r>
                        <m:r>
                          <a:rPr lang="en-US" sz="1800" b="1" i="1">
                            <a:latin typeface="Cambria Math" panose="02040503050406030204" pitchFamily="18" charset="0"/>
                          </a:rPr>
                          <m:t>𝟓</m:t>
                        </m:r>
                      </m:sub>
                    </m:sSub>
                  </m:oMath>
                </a14:m>
                <a:r>
                  <a:rPr lang="en-US" sz="1800" b="1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latin typeface="Cambria Math"/>
                          </a:rPr>
                          <m:t>𝒅</m:t>
                        </m:r>
                      </m:e>
                      <m:sub>
                        <m:r>
                          <a:rPr lang="en-US" sz="1800" b="1" i="1">
                            <a:latin typeface="Cambria Math"/>
                          </a:rPr>
                          <m:t>𝟓𝟎</m:t>
                        </m:r>
                      </m:sub>
                    </m:sSub>
                    <m:r>
                      <a:rPr lang="en-US" sz="1800" b="1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latin typeface="Cambria Math"/>
                          </a:rPr>
                          <m:t>𝒅</m:t>
                        </m:r>
                      </m:e>
                      <m:sub>
                        <m:r>
                          <a:rPr lang="en-US" sz="1800" b="1" i="1">
                            <a:latin typeface="Cambria Math"/>
                          </a:rPr>
                          <m:t>𝟗𝟎</m:t>
                        </m:r>
                        <m:r>
                          <a:rPr lang="en-US" sz="1800" b="1" i="1">
                            <a:latin typeface="Cambria Math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1800" dirty="0"/>
                  <a:t>datasets </a:t>
                </a:r>
              </a:p>
              <a:p>
                <a:pPr marL="388620" indent="-285750">
                  <a:spcAft>
                    <a:spcPts val="600"/>
                  </a:spcAft>
                  <a:buSzPct val="130000"/>
                  <a:buFont typeface="Arial" panose="020B0604020202020204" pitchFamily="34" charset="0"/>
                  <a:buChar char="•"/>
                </a:pPr>
                <a:r>
                  <a:rPr lang="en-US" sz="1800" dirty="0"/>
                  <a:t>Accumulative grain size distribution</a:t>
                </a:r>
              </a:p>
              <a:p>
                <a:pPr marL="457200">
                  <a:spcAft>
                    <a:spcPts val="600"/>
                  </a:spcAft>
                  <a:buSzPct val="130000"/>
                </a:pPr>
                <a:r>
                  <a:rPr lang="en-US" sz="1800" dirty="0"/>
                  <a:t>Percentile diameters allowed in SMS are: 5, 10, 16, 20, 30, 35, 50, 65, 84, 90, and 95.</a:t>
                </a:r>
              </a:p>
              <a:p>
                <a:pPr marL="377190" indent="-285750">
                  <a:spcAft>
                    <a:spcPts val="600"/>
                  </a:spcAft>
                  <a:buSzPct val="130000"/>
                  <a:buFont typeface="Arial" panose="020B0604020202020204" pitchFamily="34" charset="0"/>
                  <a:buChar char="•"/>
                </a:pPr>
                <a:r>
                  <a:rPr lang="en-US" sz="1800" dirty="0"/>
                  <a:t>D50 dataset and constant geometric standard deviation</a:t>
                </a:r>
              </a:p>
              <a:p>
                <a:pPr marL="377190" indent="-285750">
                  <a:spcAft>
                    <a:spcPts val="600"/>
                  </a:spcAft>
                  <a:buSzPct val="130000"/>
                  <a:buFont typeface="Arial" panose="020B0604020202020204" pitchFamily="34" charset="0"/>
                  <a:buChar char="•"/>
                </a:pPr>
                <a:r>
                  <a:rPr lang="en-US" sz="1800" dirty="0"/>
                  <a:t>Size class fractions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938" y="1367345"/>
                <a:ext cx="3841577" cy="3693319"/>
              </a:xfrm>
              <a:prstGeom prst="rect">
                <a:avLst/>
              </a:prstGeom>
              <a:blipFill>
                <a:blip r:embed="rId3"/>
                <a:stretch>
                  <a:fillRect t="-1155" r="-2063" b="-2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4812218" y="4341632"/>
            <a:ext cx="6491321" cy="10377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981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kern="0" dirty="0"/>
              <a:t>Multiple-sized Sediment Transport Calculation</a:t>
            </a:r>
          </a:p>
          <a:p>
            <a:pPr eaLnBrk="1" hangingPunct="1"/>
            <a:r>
              <a:rPr lang="en-US" sz="2000" b="1" kern="0" dirty="0"/>
              <a:t>(</a:t>
            </a:r>
            <a:r>
              <a:rPr lang="en-US" sz="2000" b="1" dirty="0"/>
              <a:t>Bed Composition</a:t>
            </a:r>
            <a:r>
              <a:rPr lang="en-US" sz="2000" b="1" kern="0" dirty="0"/>
              <a:t>)</a:t>
            </a:r>
            <a:endParaRPr lang="en-US" sz="1800" b="1" kern="0" dirty="0"/>
          </a:p>
        </p:txBody>
      </p:sp>
    </p:spTree>
    <p:extLst>
      <p:ext uri="{BB962C8B-B14F-4D97-AF65-F5344CB8AC3E}">
        <p14:creationId xmlns:p14="http://schemas.microsoft.com/office/powerpoint/2010/main" val="602111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21050787-6710-48E3-A123-F56370C457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78"/>
          <a:stretch/>
        </p:blipFill>
        <p:spPr>
          <a:xfrm>
            <a:off x="6529649" y="1997418"/>
            <a:ext cx="3134904" cy="4082802"/>
          </a:xfrm>
          <a:prstGeom prst="rect">
            <a:avLst/>
          </a:prstGeom>
          <a:ln w="12700">
            <a:solidFill>
              <a:schemeClr val="tx1"/>
            </a:solidFill>
          </a:ln>
          <a:scene3d>
            <a:camera prst="orthographicFront">
              <a:rot lat="21000000" lon="2400000" rev="0"/>
            </a:camera>
            <a:lightRig rig="threePt" dir="t"/>
          </a:scene3d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BB01210-8668-431D-AFC1-CB349035B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650" y="1533557"/>
            <a:ext cx="3134905" cy="4089007"/>
          </a:xfrm>
          <a:prstGeom prst="rect">
            <a:avLst/>
          </a:prstGeom>
          <a:ln w="12700">
            <a:solidFill>
              <a:schemeClr val="tx1"/>
            </a:solidFill>
          </a:ln>
          <a:scene3d>
            <a:camera prst="orthographicFront">
              <a:rot lat="21000000" lon="2400000" rev="0"/>
            </a:camera>
            <a:lightRig rig="threePt" dir="t"/>
          </a:scene3d>
        </p:spPr>
      </p:pic>
      <p:sp>
        <p:nvSpPr>
          <p:cNvPr id="9" name="TextBox 8"/>
          <p:cNvSpPr txBox="1"/>
          <p:nvPr/>
        </p:nvSpPr>
        <p:spPr>
          <a:xfrm>
            <a:off x="487698" y="2893323"/>
            <a:ext cx="72870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Coastal Modeling System User Manual </a:t>
            </a:r>
          </a:p>
          <a:p>
            <a:r>
              <a:rPr lang="en-US" sz="2000" dirty="0"/>
              <a:t>(Draft Tech Report)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947219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kern="0" dirty="0"/>
              <a:t>References</a:t>
            </a:r>
          </a:p>
        </p:txBody>
      </p:sp>
      <p:sp>
        <p:nvSpPr>
          <p:cNvPr id="7" name="Rectangle 6"/>
          <p:cNvSpPr/>
          <p:nvPr/>
        </p:nvSpPr>
        <p:spPr>
          <a:xfrm>
            <a:off x="487698" y="1533557"/>
            <a:ext cx="604195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Coastal Modeling System: Mathematical Formulations and Numerical Methods</a:t>
            </a:r>
            <a:endParaRPr lang="en-US" dirty="0"/>
          </a:p>
          <a:p>
            <a:r>
              <a:rPr lang="en-US" sz="2000" dirty="0">
                <a:hlinkClick r:id="rId4"/>
              </a:rPr>
              <a:t>https://apps.dtic.mil/dtic/tr/fulltext/u2/a598297.pdf</a:t>
            </a:r>
            <a:r>
              <a:rPr lang="en-US" sz="20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653" y="1126727"/>
            <a:ext cx="3134905" cy="4055366"/>
          </a:xfrm>
          <a:prstGeom prst="rect">
            <a:avLst/>
          </a:prstGeom>
          <a:ln w="12700">
            <a:solidFill>
              <a:schemeClr val="tx1"/>
            </a:solidFill>
          </a:ln>
          <a:scene3d>
            <a:camera prst="orthographicFront">
              <a:rot lat="21000000" lon="2400000" rev="0"/>
            </a:camera>
            <a:lightRig rig="threePt" dir="t"/>
          </a:scene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758BBD4-C5FB-49E6-8DFB-52714A776A2D}"/>
              </a:ext>
            </a:extLst>
          </p:cNvPr>
          <p:cNvSpPr/>
          <p:nvPr/>
        </p:nvSpPr>
        <p:spPr>
          <a:xfrm>
            <a:off x="538279" y="3883757"/>
            <a:ext cx="599137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 Revisit and Update on the Verification and Validation of the Coastal Modeling System </a:t>
            </a:r>
          </a:p>
          <a:p>
            <a:r>
              <a:rPr lang="en-US" sz="2000" dirty="0"/>
              <a:t>(Draft Tech Report)</a:t>
            </a:r>
          </a:p>
        </p:txBody>
      </p:sp>
    </p:spTree>
    <p:extLst>
      <p:ext uri="{BB962C8B-B14F-4D97-AF65-F5344CB8AC3E}">
        <p14:creationId xmlns:p14="http://schemas.microsoft.com/office/powerpoint/2010/main" val="348568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53AE298-3DA9-4C34-9155-F479BBA42BA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0725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3946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sz="3600" dirty="0"/>
              <a:t>Outline</a:t>
            </a:r>
          </a:p>
        </p:txBody>
      </p:sp>
      <p:sp>
        <p:nvSpPr>
          <p:cNvPr id="30726" name="Content Placeholder 4"/>
          <p:cNvSpPr>
            <a:spLocks noGrp="1"/>
          </p:cNvSpPr>
          <p:nvPr>
            <p:ph idx="1"/>
          </p:nvPr>
        </p:nvSpPr>
        <p:spPr>
          <a:xfrm>
            <a:off x="2286000" y="1676400"/>
            <a:ext cx="7924800" cy="2590800"/>
          </a:xfrm>
        </p:spPr>
        <p:txBody>
          <a:bodyPr/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 dirty="0"/>
              <a:t>Sediment transport in CMS</a:t>
            </a:r>
          </a:p>
          <a:p>
            <a:pPr marL="571500" marR="0" lvl="1" indent="-214313" algn="l" defTabSz="914400" rtl="0" eaLnBrk="1" fontAlgn="base" latinLnBrk="0" hangingPunct="1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Equations</a:t>
            </a:r>
          </a:p>
          <a:p>
            <a:pPr marL="571500" marR="0" lvl="1" indent="-214313" algn="l" defTabSz="914400" rtl="0" eaLnBrk="1" fontAlgn="base" latinLnBrk="0" hangingPunct="1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arameters</a:t>
            </a:r>
            <a:endParaRPr lang="en-US" sz="240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 dirty="0"/>
              <a:t>Multiple-sized sediment transport calculation</a:t>
            </a:r>
          </a:p>
          <a:p>
            <a:pPr lvl="1">
              <a:buClrTx/>
              <a:buFont typeface="Arial" panose="020B0604020202020204" pitchFamily="34" charset="0"/>
              <a:buChar char="−"/>
            </a:pPr>
            <a:r>
              <a:rPr lang="en-US" sz="2400" dirty="0"/>
              <a:t>Site</a:t>
            </a:r>
          </a:p>
          <a:p>
            <a:pPr lvl="1">
              <a:buClrTx/>
              <a:buFont typeface="Arial" panose="020B0604020202020204" pitchFamily="34" charset="0"/>
              <a:buChar char="−"/>
            </a:pPr>
            <a:r>
              <a:rPr lang="en-US" sz="2400" dirty="0"/>
              <a:t>Transport grain sizes</a:t>
            </a:r>
          </a:p>
          <a:p>
            <a:pPr lvl="1">
              <a:buClrTx/>
              <a:buFont typeface="Arial" panose="020B0604020202020204" pitchFamily="34" charset="0"/>
              <a:buChar char="−"/>
            </a:pPr>
            <a:r>
              <a:rPr lang="en-US" sz="2400" dirty="0"/>
              <a:t>Bed layering</a:t>
            </a:r>
          </a:p>
          <a:p>
            <a:pPr lvl="1">
              <a:buClrTx/>
              <a:buFont typeface="Arial" panose="020B0604020202020204" pitchFamily="34" charset="0"/>
              <a:buChar char="−"/>
            </a:pPr>
            <a:r>
              <a:rPr lang="en-US" sz="2400" dirty="0"/>
              <a:t>Bed composition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 dirty="0"/>
              <a:t>Export CMS files</a:t>
            </a:r>
          </a:p>
        </p:txBody>
      </p:sp>
    </p:spTree>
    <p:extLst>
      <p:ext uri="{BB962C8B-B14F-4D97-AF65-F5344CB8AC3E}">
        <p14:creationId xmlns:p14="http://schemas.microsoft.com/office/powerpoint/2010/main" val="117872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53AE298-3DA9-4C34-9155-F479BBA42BA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0725" name="Rectangle 2"/>
          <p:cNvSpPr>
            <a:spLocks noGrp="1" noChangeArrowheads="1"/>
          </p:cNvSpPr>
          <p:nvPr>
            <p:ph type="title"/>
          </p:nvPr>
        </p:nvSpPr>
        <p:spPr>
          <a:xfrm>
            <a:off x="2001859" y="215062"/>
            <a:ext cx="8229600" cy="877758"/>
          </a:xfrm>
        </p:spPr>
        <p:txBody>
          <a:bodyPr/>
          <a:lstStyle/>
          <a:p>
            <a:pPr algn="ctr"/>
            <a:r>
              <a:rPr lang="en-US" sz="2800" dirty="0"/>
              <a:t>Sediment Transport in CMS</a:t>
            </a:r>
            <a:br>
              <a:rPr lang="en-US" sz="2400" dirty="0"/>
            </a:br>
            <a:r>
              <a:rPr lang="en-US" sz="2000" dirty="0"/>
              <a:t>(Non-equilibrium Transport, NET)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726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434898" y="2098622"/>
                <a:ext cx="10503097" cy="2250184"/>
              </a:xfrm>
            </p:spPr>
            <p:txBody>
              <a:bodyPr/>
              <a:lstStyle/>
              <a:p>
                <a:pPr marL="0" indent="0">
                  <a:spcBef>
                    <a:spcPts val="20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1600" dirty="0"/>
                  <a:t>: 	depth-averaged sediment concentration	</a:t>
                </a:r>
                <a:r>
                  <a:rPr lang="en-US" sz="1600" dirty="0">
                    <a:ea typeface="Cambria Math" panose="02040503050406030204" pitchFamily="18" charset="0"/>
                  </a:rPr>
                  <a:t>	</a:t>
                </a:r>
              </a:p>
              <a:p>
                <a:pPr marL="0" indent="0">
                  <a:spcBef>
                    <a:spcPts val="200"/>
                  </a:spcBef>
                  <a:buNone/>
                </a:pP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600" dirty="0"/>
                  <a:t>:</a:t>
                </a:r>
                <a:r>
                  <a:rPr lang="en-US" sz="1200" dirty="0"/>
                  <a:t> 	</a:t>
                </a:r>
                <a:r>
                  <a:rPr lang="en-US" sz="1600" dirty="0"/>
                  <a:t>sediment size class 			</a:t>
                </a:r>
              </a:p>
              <a:p>
                <a:pPr marL="0" indent="0">
                  <a:spcBef>
                    <a:spcPts val="20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1600" dirty="0"/>
                  <a:t>: 	depth-averaged total load concentration at the </a:t>
                </a:r>
                <a:br>
                  <a:rPr lang="en-US" sz="1600" dirty="0"/>
                </a:br>
                <a:r>
                  <a:rPr lang="en-US" sz="1600" dirty="0"/>
                  <a:t>	equilibrium state</a:t>
                </a:r>
                <a:endParaRPr lang="en-US" sz="1600" i="1" dirty="0">
                  <a:ea typeface="Cambria Math" panose="02040503050406030204" pitchFamily="18" charset="0"/>
                </a:endParaRPr>
              </a:p>
              <a:p>
                <a:pPr marL="0" indent="0">
                  <a:spcBef>
                    <a:spcPts val="20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𝑡𝑘</m:t>
                        </m:r>
                      </m:sub>
                    </m:sSub>
                  </m:oMath>
                </a14:m>
                <a:r>
                  <a:rPr lang="en-US" sz="1600" dirty="0"/>
                  <a:t>: 	correction factor as the ratio of depth-averaged </a:t>
                </a:r>
                <a:br>
                  <a:rPr lang="en-US" sz="1600" dirty="0"/>
                </a:br>
                <a:r>
                  <a:rPr lang="en-US" sz="1600" dirty="0"/>
                  <a:t>	sediment and flow velocities  </a:t>
                </a:r>
              </a:p>
              <a:p>
                <a:pPr marL="0" indent="0">
                  <a:spcBef>
                    <a:spcPts val="20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600" dirty="0"/>
                  <a:t>: 	resultant velocity of current</a:t>
                </a:r>
              </a:p>
              <a:p>
                <a:pPr marL="0" indent="0">
                  <a:spcBef>
                    <a:spcPts val="20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1600" dirty="0"/>
                  <a:t>: 	sediment diffusion coefficient		</a:t>
                </a:r>
                <a:endParaRPr lang="en-US" sz="1600" i="1" dirty="0">
                  <a:ea typeface="Cambria Math" panose="02040503050406030204" pitchFamily="18" charset="0"/>
                </a:endParaRPr>
              </a:p>
              <a:p>
                <a:pPr marL="0" indent="0">
                  <a:spcBef>
                    <a:spcPts val="20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𝑠𝑘</m:t>
                        </m:r>
                      </m:sub>
                    </m:sSub>
                  </m:oMath>
                </a14:m>
                <a:r>
                  <a:rPr lang="en-US" sz="1600" dirty="0"/>
                  <a:t>: 	ratio of suspended load to total load</a:t>
                </a:r>
              </a:p>
              <a:p>
                <a:pPr marL="0" indent="0">
                  <a:spcBef>
                    <a:spcPts val="20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600" dirty="0"/>
                  <a:t>: 	total load adaptation length</a:t>
                </a:r>
              </a:p>
              <a:p>
                <a:pPr marL="0" indent="365760">
                  <a:spcBef>
                    <a:spcPts val="200"/>
                  </a:spcBef>
                  <a:buNone/>
                </a:pPr>
                <a:endParaRPr lang="en-US" sz="1600" dirty="0"/>
              </a:p>
            </p:txBody>
          </p:sp>
        </mc:Choice>
        <mc:Fallback>
          <p:sp>
            <p:nvSpPr>
              <p:cNvPr id="30726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4898" y="2098622"/>
                <a:ext cx="10503097" cy="2250184"/>
              </a:xfrm>
              <a:blipFill>
                <a:blip r:embed="rId2"/>
                <a:stretch>
                  <a:fillRect l="-232" b="-42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905000" y="2559754"/>
            <a:ext cx="130043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121064" y="1220046"/>
                <a:ext cx="9949872" cy="708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𝑡𝑘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𝑡𝑘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180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80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𝐷𝑢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𝑡𝑘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180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80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𝐷𝑣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𝑡𝑘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18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𝐷</m:t>
                          </m:r>
                          <m:f>
                            <m:f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𝑠𝑘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𝑡𝑘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sz="180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sz="180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𝐷</m:t>
                          </m:r>
                          <m:f>
                            <m:f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𝑠𝑘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𝑡𝑘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sz="180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  <m:r>
                        <a:rPr lang="en-US" sz="180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𝑡𝑘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064" y="1220046"/>
                <a:ext cx="9949872" cy="7087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A74505C-55EF-4158-87D7-A49A8DBCBE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84" t="6524" r="53324" b="34610"/>
          <a:stretch/>
        </p:blipFill>
        <p:spPr>
          <a:xfrm>
            <a:off x="6735336" y="1975562"/>
            <a:ext cx="4536170" cy="45252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6956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53AE298-3DA9-4C34-9155-F479BBA42BA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0726" name="Content Placeholder 4"/>
          <p:cNvSpPr>
            <a:spLocks noGrp="1"/>
          </p:cNvSpPr>
          <p:nvPr>
            <p:ph idx="1"/>
          </p:nvPr>
        </p:nvSpPr>
        <p:spPr>
          <a:xfrm>
            <a:off x="242307" y="1936210"/>
            <a:ext cx="7005986" cy="2250184"/>
          </a:xfrm>
        </p:spPr>
        <p:txBody>
          <a:bodyPr/>
          <a:lstStyle/>
          <a:p>
            <a:pPr marL="0" indent="365760">
              <a:spcBef>
                <a:spcPts val="200"/>
              </a:spcBef>
              <a:buNone/>
            </a:pPr>
            <a:r>
              <a:rPr lang="en-US" dirty="0">
                <a:ea typeface="Cambria Math" panose="02040503050406030204" pitchFamily="18" charset="0"/>
              </a:rPr>
              <a:t>Sediment concentration and concentration capacity:</a:t>
            </a:r>
          </a:p>
          <a:p>
            <a:pPr marL="0" indent="365760">
              <a:spcBef>
                <a:spcPts val="200"/>
              </a:spcBef>
              <a:buNone/>
            </a:pPr>
            <a:r>
              <a:rPr lang="en-US" dirty="0">
                <a:ea typeface="Cambria Math" panose="02040503050406030204" pitchFamily="18" charset="0"/>
              </a:rPr>
              <a:t>		</a:t>
            </a:r>
          </a:p>
          <a:p>
            <a:pPr marL="0" indent="365760">
              <a:spcBef>
                <a:spcPts val="200"/>
              </a:spcBef>
              <a:buNone/>
            </a:pPr>
            <a:r>
              <a:rPr lang="en-US" dirty="0">
                <a:ea typeface="Cambria Math" panose="02040503050406030204" pitchFamily="18" charset="0"/>
              </a:rPr>
              <a:t>		</a:t>
            </a:r>
            <a:r>
              <a:rPr lang="en-US" sz="1600" dirty="0"/>
              <a:t>LUND-CIRP 	</a:t>
            </a:r>
            <a:r>
              <a:rPr lang="en-US" sz="1600" dirty="0">
                <a:ea typeface="Cambria Math" panose="02040503050406030204" pitchFamily="18" charset="0"/>
              </a:rPr>
              <a:t>	</a:t>
            </a:r>
          </a:p>
          <a:p>
            <a:pPr marL="0" indent="365760">
              <a:spcBef>
                <a:spcPts val="200"/>
              </a:spcBef>
              <a:buNone/>
            </a:pPr>
            <a:r>
              <a:rPr lang="en-US" sz="1600" i="1" dirty="0">
                <a:ea typeface="Cambria Math" panose="02040503050406030204" pitchFamily="18" charset="0"/>
              </a:rPr>
              <a:t>		</a:t>
            </a:r>
            <a:r>
              <a:rPr lang="en-US" sz="1600" dirty="0">
                <a:ea typeface="Cambria Math" panose="02040503050406030204" pitchFamily="18" charset="0"/>
              </a:rPr>
              <a:t>VAN RIJN</a:t>
            </a:r>
            <a:r>
              <a:rPr lang="en-US" sz="1600" dirty="0"/>
              <a:t>			</a:t>
            </a:r>
          </a:p>
          <a:p>
            <a:pPr marL="0" indent="365760">
              <a:spcBef>
                <a:spcPts val="200"/>
              </a:spcBef>
              <a:buNone/>
            </a:pPr>
            <a:r>
              <a:rPr lang="en-US" sz="1600" dirty="0"/>
              <a:t>		SOULSBY-VAN RIJN</a:t>
            </a:r>
            <a:endParaRPr lang="en-US" sz="1600" i="1" dirty="0">
              <a:ea typeface="Cambria Math" panose="02040503050406030204" pitchFamily="18" charset="0"/>
            </a:endParaRPr>
          </a:p>
          <a:p>
            <a:pPr marL="0" indent="365760">
              <a:spcBef>
                <a:spcPts val="200"/>
              </a:spcBef>
              <a:buNone/>
            </a:pPr>
            <a:r>
              <a:rPr lang="en-US" sz="1600" dirty="0">
                <a:ea typeface="Cambria Math" panose="02040503050406030204" pitchFamily="18" charset="0"/>
              </a:rPr>
              <a:t>		WATANABE</a:t>
            </a:r>
          </a:p>
          <a:p>
            <a:pPr marL="0" indent="365760">
              <a:spcBef>
                <a:spcPts val="200"/>
              </a:spcBef>
              <a:buNone/>
            </a:pPr>
            <a:r>
              <a:rPr lang="en-US" sz="1600" dirty="0">
                <a:ea typeface="Cambria Math" panose="02040503050406030204" pitchFamily="18" charset="0"/>
              </a:rPr>
              <a:t>		CSHORE</a:t>
            </a:r>
            <a:endParaRPr lang="en-US" sz="16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905000" y="2559754"/>
            <a:ext cx="130043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1121064" y="1205749"/>
                <a:ext cx="9949872" cy="708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𝑡𝑘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𝑡𝑘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180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80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𝐷𝑢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𝑡𝑘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180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80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𝐷𝑣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𝑡𝑘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18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𝐷</m:t>
                          </m:r>
                          <m:f>
                            <m:f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𝑠𝑘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𝑡𝑘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sz="180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sz="180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𝐷</m:t>
                          </m:r>
                          <m:f>
                            <m:f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𝑠𝑘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𝑡𝑘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sz="180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  <m:r>
                        <a:rPr lang="en-US" sz="180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𝑡𝑘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064" y="1205749"/>
                <a:ext cx="9949872" cy="7087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405E172-AA4E-4938-B4E4-4CD73EDDF4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80" t="6241" r="53245" b="34752"/>
          <a:stretch/>
        </p:blipFill>
        <p:spPr>
          <a:xfrm>
            <a:off x="7144017" y="2092364"/>
            <a:ext cx="4475554" cy="4464242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466F4D09-C255-4AD3-A508-211D8B6C1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1859" y="215062"/>
            <a:ext cx="8229600" cy="87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 cap="none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dirty="0"/>
              <a:t>Sediment Transport Formulas</a:t>
            </a:r>
            <a:br>
              <a:rPr lang="en-US" sz="2800" dirty="0"/>
            </a:br>
            <a:r>
              <a:rPr lang="en-US" sz="2000" dirty="0"/>
              <a:t>(Non-equilibrium Transport, NET)</a:t>
            </a:r>
          </a:p>
        </p:txBody>
      </p:sp>
    </p:spTree>
    <p:extLst>
      <p:ext uri="{BB962C8B-B14F-4D97-AF65-F5344CB8AC3E}">
        <p14:creationId xmlns:p14="http://schemas.microsoft.com/office/powerpoint/2010/main" val="2792718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53AE298-3DA9-4C34-9155-F479BBA42BA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0725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535158"/>
            <a:ext cx="8229600" cy="438336"/>
          </a:xfrm>
        </p:spPr>
        <p:txBody>
          <a:bodyPr/>
          <a:lstStyle/>
          <a:p>
            <a:pPr algn="ctr"/>
            <a:r>
              <a:rPr lang="en-US" sz="2800" dirty="0"/>
              <a:t>Bed Change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905000" y="2559754"/>
            <a:ext cx="130043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93155" y="1394632"/>
            <a:ext cx="6105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5760">
              <a:spcBef>
                <a:spcPts val="200"/>
              </a:spcBef>
            </a:pPr>
            <a:r>
              <a:rPr lang="en-US" sz="2000" b="1" kern="0" dirty="0"/>
              <a:t>Bed change due to the </a:t>
            </a:r>
            <a:r>
              <a:rPr lang="en-US" sz="2000" b="1" i="1" kern="0" dirty="0" err="1"/>
              <a:t>k</a:t>
            </a:r>
            <a:r>
              <a:rPr lang="en-US" sz="2000" b="1" i="1" kern="0" baseline="30000" dirty="0" err="1"/>
              <a:t>th</a:t>
            </a:r>
            <a:r>
              <a:rPr lang="en-US" sz="2000" b="1" kern="0" dirty="0"/>
              <a:t> class of sediment: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533268" y="1916376"/>
                <a:ext cx="9125465" cy="12268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1−</m:t>
                          </m:r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16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𝑡𝑘</m:t>
                              </m:r>
                            </m:sub>
                          </m:sSub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sz="160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𝑠𝑘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𝑡𝑘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sz="160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𝑠𝑘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𝑡𝑘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  <m:r>
                        <a:rPr lang="en-US" sz="160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𝑡𝑤𝑥</m:t>
                              </m:r>
                            </m:sub>
                          </m:sSub>
                        </m:num>
                        <m:den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160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𝑡𝑤𝑦</m:t>
                              </m:r>
                            </m:sub>
                          </m:sSub>
                        </m:num>
                        <m:den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7" y="1916376"/>
                <a:ext cx="9125465" cy="122687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1083839" y="3786628"/>
                <a:ext cx="9796598" cy="2250184"/>
              </a:xfrm>
            </p:spPr>
            <p:txBody>
              <a:bodyPr/>
              <a:lstStyle/>
              <a:p>
                <a:pPr marL="0" indent="365760">
                  <a:spcBef>
                    <a:spcPts val="200"/>
                  </a:spcBef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1600" dirty="0"/>
                  <a:t>: 	porosity of bed material 	</a:t>
                </a:r>
                <a:r>
                  <a:rPr lang="en-US" sz="1600" dirty="0">
                    <a:ea typeface="Cambria Math" panose="02040503050406030204" pitchFamily="18" charset="0"/>
                  </a:rPr>
                  <a:t>	</a:t>
                </a:r>
                <a:r>
                  <a:rPr lang="en-US" sz="1600" dirty="0"/>
                  <a:t>		</a:t>
                </a:r>
              </a:p>
              <a:p>
                <a:pPr marL="0" indent="365760">
                  <a:spcBef>
                    <a:spcPts val="200"/>
                  </a:spcBef>
                  <a:buNone/>
                </a:pPr>
                <a:r>
                  <a:rPr lang="en-US" sz="16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1600" dirty="0"/>
                  <a:t>: 	coefficient for bed slope effect  </a:t>
                </a:r>
              </a:p>
              <a:p>
                <a:pPr marL="0" indent="365760">
                  <a:spcBef>
                    <a:spcPts val="200"/>
                  </a:spcBef>
                  <a:buNone/>
                </a:pPr>
                <a:r>
                  <a:rPr lang="en-US" sz="1600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𝑡𝑤𝑥</m:t>
                        </m:r>
                      </m:sub>
                    </m:sSub>
                  </m:oMath>
                </a14:m>
                <a:r>
                  <a:rPr lang="en-US" sz="1600" dirty="0"/>
                  <a:t>: 	sediment transport rate due to wave asymmetry and undertow in x-direction</a:t>
                </a:r>
              </a:p>
              <a:p>
                <a:pPr marL="0" indent="365760">
                  <a:spcBef>
                    <a:spcPts val="200"/>
                  </a:spcBef>
                  <a:buNone/>
                </a:pPr>
                <a:r>
                  <a:rPr lang="en-US" sz="16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𝑡𝑤</m:t>
                        </m:r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1600" dirty="0"/>
                  <a:t>: 	sediment transport rate due to wave asymmetry and undertow in y-direction</a:t>
                </a:r>
              </a:p>
              <a:p>
                <a:pPr marL="0" indent="365760">
                  <a:spcBef>
                    <a:spcPts val="200"/>
                  </a:spcBef>
                  <a:buNone/>
                </a:pPr>
                <a:r>
                  <a:rPr lang="en-US" sz="1600" i="1" dirty="0">
                    <a:ea typeface="Cambria Math" panose="02040503050406030204" pitchFamily="18" charset="0"/>
                  </a:rPr>
                  <a:t>	</a:t>
                </a:r>
                <a:endParaRPr lang="en-US" sz="1600" dirty="0"/>
              </a:p>
            </p:txBody>
          </p:sp>
        </mc:Choice>
        <mc:Fallback xmlns="">
          <p:sp>
            <p:nvSpPr>
              <p:cNvPr id="12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83839" y="3786628"/>
                <a:ext cx="9796598" cy="2250184"/>
              </a:xfr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3307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D7A3274-EF55-4826-B1E3-E125E6F5CA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299"/>
          <a:stretch/>
        </p:blipFill>
        <p:spPr>
          <a:xfrm>
            <a:off x="5891694" y="713626"/>
            <a:ext cx="5847235" cy="487440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" name="Picture 29" descr="Graphical user interface&#10;&#10;Description automatically generated">
            <a:extLst>
              <a:ext uri="{FF2B5EF4-FFF2-40B4-BE49-F238E27FC236}">
                <a16:creationId xmlns:a16="http://schemas.microsoft.com/office/drawing/2014/main" id="{4C7D39B6-DE0D-466A-BBEF-1782AD997F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81" t="33081" r="54512" b="48351"/>
          <a:stretch/>
        </p:blipFill>
        <p:spPr>
          <a:xfrm>
            <a:off x="8353426" y="2968531"/>
            <a:ext cx="2382213" cy="1574051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37" name="Picture 3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F35D924-4A77-4F68-837B-478CE9B242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110"/>
          <a:stretch/>
        </p:blipFill>
        <p:spPr>
          <a:xfrm>
            <a:off x="5897664" y="4612517"/>
            <a:ext cx="5847268" cy="145996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505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786FA92-F199-4A74-ADEA-0F484B38775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95958" y="459780"/>
            <a:ext cx="5601706" cy="71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kern="0" dirty="0"/>
              <a:t>Sediment Transport Calculation</a:t>
            </a:r>
          </a:p>
          <a:p>
            <a:pPr eaLnBrk="1" hangingPunct="1"/>
            <a:r>
              <a:rPr lang="en-US" sz="2000" b="1" kern="0" dirty="0"/>
              <a:t>(Parameters)</a:t>
            </a:r>
            <a:endParaRPr lang="en-US" sz="1800" b="1" kern="0" dirty="0"/>
          </a:p>
        </p:txBody>
      </p:sp>
      <p:sp>
        <p:nvSpPr>
          <p:cNvPr id="33" name="TextBox 32"/>
          <p:cNvSpPr txBox="1"/>
          <p:nvPr/>
        </p:nvSpPr>
        <p:spPr>
          <a:xfrm>
            <a:off x="373014" y="1472927"/>
            <a:ext cx="4579985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SzPct val="130000"/>
            </a:pPr>
            <a:r>
              <a:rPr lang="en-US" sz="1600" dirty="0"/>
              <a:t>Activate sediment transport calculation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0617" y="1944714"/>
            <a:ext cx="4689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30000"/>
            </a:pPr>
            <a:r>
              <a:rPr lang="en-US" sz="1600" dirty="0"/>
              <a:t>Time to start the calculation of morphology change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70617" y="3837314"/>
            <a:ext cx="4582382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SzPct val="130000"/>
            </a:pPr>
            <a:r>
              <a:rPr lang="en-US" sz="1600" dirty="0"/>
              <a:t>Sediment density and porosity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3015" y="2594065"/>
            <a:ext cx="457998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Sediment transport models: non-equilibrium total load</a:t>
            </a:r>
          </a:p>
        </p:txBody>
      </p:sp>
      <p:cxnSp>
        <p:nvCxnSpPr>
          <p:cNvPr id="6" name="Straight Arrow Connector 5"/>
          <p:cNvCxnSpPr>
            <a:cxnSpLocks/>
          </p:cNvCxnSpPr>
          <p:nvPr/>
        </p:nvCxnSpPr>
        <p:spPr>
          <a:xfrm>
            <a:off x="5386738" y="1659946"/>
            <a:ext cx="687526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</p:cNvCxnSpPr>
          <p:nvPr/>
        </p:nvCxnSpPr>
        <p:spPr>
          <a:xfrm>
            <a:off x="5400501" y="2269173"/>
            <a:ext cx="67021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>
            <a:off x="5400501" y="2786974"/>
            <a:ext cx="67021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</p:cNvCxnSpPr>
          <p:nvPr/>
        </p:nvCxnSpPr>
        <p:spPr>
          <a:xfrm>
            <a:off x="5400501" y="3279028"/>
            <a:ext cx="663158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ight Brace 23"/>
          <p:cNvSpPr/>
          <p:nvPr/>
        </p:nvSpPr>
        <p:spPr>
          <a:xfrm rot="10800000">
            <a:off x="6153149" y="3758416"/>
            <a:ext cx="149585" cy="451021"/>
          </a:xfrm>
          <a:prstGeom prst="rightBrace">
            <a:avLst>
              <a:gd name="adj1" fmla="val 82000"/>
              <a:gd name="adj2" fmla="val 5000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>
            <a:cxnSpLocks/>
          </p:cNvCxnSpPr>
          <p:nvPr/>
        </p:nvCxnSpPr>
        <p:spPr>
          <a:xfrm>
            <a:off x="5386738" y="3988937"/>
            <a:ext cx="653651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ight Brace 26"/>
          <p:cNvSpPr/>
          <p:nvPr/>
        </p:nvSpPr>
        <p:spPr>
          <a:xfrm rot="10800000">
            <a:off x="6068341" y="4921648"/>
            <a:ext cx="226065" cy="1031654"/>
          </a:xfrm>
          <a:prstGeom prst="rightBrace">
            <a:avLst>
              <a:gd name="adj1" fmla="val 82000"/>
              <a:gd name="adj2" fmla="val 5000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>
            <a:cxnSpLocks/>
          </p:cNvCxnSpPr>
          <p:nvPr/>
        </p:nvCxnSpPr>
        <p:spPr>
          <a:xfrm>
            <a:off x="5386738" y="5437475"/>
            <a:ext cx="653651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82744" y="5017768"/>
            <a:ext cx="4570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30000"/>
            </a:pPr>
            <a:r>
              <a:rPr lang="en-US" sz="1600" dirty="0"/>
              <a:t>Transport scaling factors, morphologic acceleration factor, bed slope coefficient (0-5), and hiding and exposure coefficient (0.1-1) 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26805" y="3153745"/>
            <a:ext cx="4726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">
              <a:buSzPct val="130000"/>
            </a:pPr>
            <a:r>
              <a:rPr lang="en-US" sz="1600" dirty="0"/>
              <a:t>Sediment transport formulas and concentration profile</a:t>
            </a: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0C3367A6-82F7-452C-AAA7-9A2512492F25}"/>
              </a:ext>
            </a:extLst>
          </p:cNvPr>
          <p:cNvSpPr/>
          <p:nvPr/>
        </p:nvSpPr>
        <p:spPr>
          <a:xfrm rot="10800000">
            <a:off x="6153148" y="3034467"/>
            <a:ext cx="149585" cy="451021"/>
          </a:xfrm>
          <a:prstGeom prst="rightBrace">
            <a:avLst>
              <a:gd name="adj1" fmla="val 82000"/>
              <a:gd name="adj2" fmla="val 5000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00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578811" y="5715923"/>
            <a:ext cx="2133600" cy="400050"/>
          </a:xfrm>
          <a:noFill/>
        </p:spPr>
        <p:txBody>
          <a:bodyPr/>
          <a:lstStyle/>
          <a:p>
            <a:fld id="{F786FA92-F199-4A74-ADEA-0F484B38775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6" name="Straight Arrow Connector 5"/>
          <p:cNvCxnSpPr>
            <a:cxnSpLocks/>
          </p:cNvCxnSpPr>
          <p:nvPr/>
        </p:nvCxnSpPr>
        <p:spPr>
          <a:xfrm>
            <a:off x="5374932" y="1600199"/>
            <a:ext cx="73152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</p:cNvCxnSpPr>
          <p:nvPr/>
        </p:nvCxnSpPr>
        <p:spPr>
          <a:xfrm>
            <a:off x="5384003" y="2208685"/>
            <a:ext cx="73152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>
            <a:off x="5384003" y="3312268"/>
            <a:ext cx="73152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cxnSpLocks/>
          </p:cNvCxnSpPr>
          <p:nvPr/>
        </p:nvCxnSpPr>
        <p:spPr>
          <a:xfrm>
            <a:off x="5384003" y="4479075"/>
            <a:ext cx="73152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52425" y="1428638"/>
            <a:ext cx="4595665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buSzPct val="130000"/>
              <a:defRPr sz="1600"/>
            </a:lvl1pPr>
          </a:lstStyle>
          <a:p>
            <a:r>
              <a:rPr lang="en-US" dirty="0"/>
              <a:t>Adaptation coefficient (method and length)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52425" y="2002549"/>
            <a:ext cx="4595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buSzPct val="130000"/>
              <a:defRPr sz="1600"/>
            </a:lvl1pPr>
          </a:lstStyle>
          <a:p>
            <a:r>
              <a:rPr lang="en-US" dirty="0"/>
              <a:t>Adaptation method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52425" y="3129899"/>
            <a:ext cx="4595665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buSzPct val="130000"/>
              <a:defRPr sz="1600"/>
            </a:lvl1pPr>
          </a:lstStyle>
          <a:p>
            <a:r>
              <a:rPr lang="en-US" dirty="0"/>
              <a:t>Bed and suspended adaptation lengths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52425" y="4295620"/>
            <a:ext cx="4595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buSzPct val="130000"/>
              <a:defRPr sz="1600"/>
            </a:lvl1pPr>
          </a:lstStyle>
          <a:p>
            <a:r>
              <a:rPr lang="en-US" dirty="0"/>
              <a:t>Bed load adaptation method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2A080A-208B-4F98-8131-2272BB192A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485"/>
          <a:stretch/>
        </p:blipFill>
        <p:spPr>
          <a:xfrm>
            <a:off x="6251831" y="1152771"/>
            <a:ext cx="5006655" cy="76206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82419B0-6805-4F64-B943-264E0F88A6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93" t="33371" r="50000" b="57417"/>
          <a:stretch/>
        </p:blipFill>
        <p:spPr>
          <a:xfrm>
            <a:off x="6251831" y="1997871"/>
            <a:ext cx="4316749" cy="63173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Picture 1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CCC7E85-9BE6-435E-84B4-01EE2EBD5A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2" t="16977" r="15080"/>
          <a:stretch/>
        </p:blipFill>
        <p:spPr>
          <a:xfrm>
            <a:off x="6251831" y="2712642"/>
            <a:ext cx="5515583" cy="112618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6" name="Picture 2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9B576DF-3BA6-4B8E-A87A-5341C643F1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279" t="33158" r="52184" b="47063"/>
          <a:stretch/>
        </p:blipFill>
        <p:spPr>
          <a:xfrm>
            <a:off x="6251832" y="4972239"/>
            <a:ext cx="4088860" cy="13564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8" name="Picture 27" descr="A screenshot of a computer&#10;&#10;Description automatically generated">
            <a:extLst>
              <a:ext uri="{FF2B5EF4-FFF2-40B4-BE49-F238E27FC236}">
                <a16:creationId xmlns:a16="http://schemas.microsoft.com/office/drawing/2014/main" id="{9EF70A49-2394-4051-BC56-AA52AD47CB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389" t="33104" r="52074" b="52791"/>
          <a:stretch/>
        </p:blipFill>
        <p:spPr>
          <a:xfrm>
            <a:off x="6251831" y="3921865"/>
            <a:ext cx="4088861" cy="9673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A56A6ED-44A3-4EE0-8B5B-9C9F2799CA28}"/>
              </a:ext>
            </a:extLst>
          </p:cNvPr>
          <p:cNvSpPr txBox="1"/>
          <p:nvPr/>
        </p:nvSpPr>
        <p:spPr>
          <a:xfrm>
            <a:off x="352425" y="5392757"/>
            <a:ext cx="4524375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buSzPct val="130000"/>
              <a:defRPr sz="1600"/>
            </a:lvl1pPr>
          </a:lstStyle>
          <a:p>
            <a:r>
              <a:rPr lang="en-US" dirty="0"/>
              <a:t>Suspended load adaptation method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8EFFFF2-5FE8-44FD-A12A-14BFF8FE39EC}"/>
              </a:ext>
            </a:extLst>
          </p:cNvPr>
          <p:cNvCxnSpPr>
            <a:cxnSpLocks/>
          </p:cNvCxnSpPr>
          <p:nvPr/>
        </p:nvCxnSpPr>
        <p:spPr>
          <a:xfrm>
            <a:off x="5374932" y="5661315"/>
            <a:ext cx="73152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">
            <a:extLst>
              <a:ext uri="{FF2B5EF4-FFF2-40B4-BE49-F238E27FC236}">
                <a16:creationId xmlns:a16="http://schemas.microsoft.com/office/drawing/2014/main" id="{FC029758-EA48-4502-B50A-B9200FBF6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58" y="482501"/>
            <a:ext cx="5601706" cy="670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kern="0" dirty="0"/>
              <a:t>Sediment Transport Calculation</a:t>
            </a:r>
          </a:p>
          <a:p>
            <a:pPr eaLnBrk="1" hangingPunct="1"/>
            <a:r>
              <a:rPr lang="en-US" sz="2000" b="1" kern="0" dirty="0"/>
              <a:t>(Adaptation Coefficient)</a:t>
            </a:r>
            <a:endParaRPr lang="en-US" sz="1800" b="1" kern="0" dirty="0"/>
          </a:p>
        </p:txBody>
      </p:sp>
    </p:spTree>
    <p:extLst>
      <p:ext uri="{BB962C8B-B14F-4D97-AF65-F5344CB8AC3E}">
        <p14:creationId xmlns:p14="http://schemas.microsoft.com/office/powerpoint/2010/main" val="2514730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" r="47879" b="8868"/>
          <a:stretch/>
        </p:blipFill>
        <p:spPr>
          <a:xfrm>
            <a:off x="5200073" y="1771753"/>
            <a:ext cx="6031346" cy="210268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505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696200" y="6437356"/>
            <a:ext cx="2133600" cy="400050"/>
          </a:xfrm>
          <a:noFill/>
        </p:spPr>
        <p:txBody>
          <a:bodyPr/>
          <a:lstStyle/>
          <a:p>
            <a:fld id="{F786FA92-F199-4A74-ADEA-0F484B38775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962727" y="31390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kern="0" dirty="0"/>
              <a:t>Sediment Transport Calculation</a:t>
            </a:r>
          </a:p>
          <a:p>
            <a:pPr eaLnBrk="1" hangingPunct="1"/>
            <a:r>
              <a:rPr lang="en-US" sz="2000" b="1" kern="0" dirty="0"/>
              <a:t>(Avalanching and Hard Bottom)</a:t>
            </a:r>
            <a:endParaRPr lang="en-US" sz="1800" b="1" kern="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648200" y="2133600"/>
            <a:ext cx="30480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648200" y="2615513"/>
            <a:ext cx="30480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390072" y="1899767"/>
            <a:ext cx="3135745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02870">
              <a:buSzPct val="130000"/>
            </a:pPr>
            <a:r>
              <a:rPr lang="en-US" sz="1800" b="1" dirty="0"/>
              <a:t>Avalanching </a:t>
            </a:r>
          </a:p>
          <a:p>
            <a:pPr marL="102870">
              <a:buSzPct val="130000"/>
            </a:pPr>
            <a:endParaRPr lang="en-US" sz="1800" b="1" dirty="0"/>
          </a:p>
          <a:p>
            <a:pPr marL="102870">
              <a:buSzPct val="130000"/>
            </a:pPr>
            <a:r>
              <a:rPr lang="en-US" sz="1800" b="1" dirty="0"/>
              <a:t>Angle of repose</a:t>
            </a:r>
          </a:p>
        </p:txBody>
      </p:sp>
    </p:spTree>
    <p:extLst>
      <p:ext uri="{BB962C8B-B14F-4D97-AF65-F5344CB8AC3E}">
        <p14:creationId xmlns:p14="http://schemas.microsoft.com/office/powerpoint/2010/main" val="1028742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E5CAE59-976E-4EF7-8E1A-73F908FBA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249" y="1251010"/>
            <a:ext cx="9873502" cy="52071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981200" y="14731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kern="0" dirty="0"/>
              <a:t>Multiple-sized Sediment Transport Calculation</a:t>
            </a:r>
          </a:p>
          <a:p>
            <a:pPr eaLnBrk="1" hangingPunct="1"/>
            <a:r>
              <a:rPr lang="en-US" sz="2000" b="1" kern="0" dirty="0"/>
              <a:t>(</a:t>
            </a:r>
            <a:r>
              <a:rPr lang="en-US" sz="2000" b="1" dirty="0"/>
              <a:t>Ft. Pierce, Florida</a:t>
            </a:r>
            <a:r>
              <a:rPr lang="en-US" sz="2000" b="1" kern="0" dirty="0"/>
              <a:t>)</a:t>
            </a:r>
            <a:endParaRPr lang="en-US" sz="1800" b="1" kern="0" dirty="0"/>
          </a:p>
        </p:txBody>
      </p:sp>
      <p:sp>
        <p:nvSpPr>
          <p:cNvPr id="6" name="Right Brace 5"/>
          <p:cNvSpPr/>
          <p:nvPr/>
        </p:nvSpPr>
        <p:spPr>
          <a:xfrm rot="10800000">
            <a:off x="1571901" y="3087817"/>
            <a:ext cx="188804" cy="1445271"/>
          </a:xfrm>
          <a:prstGeom prst="rightBrace">
            <a:avLst>
              <a:gd name="adj1" fmla="val 82000"/>
              <a:gd name="adj2" fmla="val 5000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64626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 Templates">
  <a:themeElements>
    <a:clrScheme name="Custom 2">
      <a:dk1>
        <a:srgbClr val="000000"/>
      </a:dk1>
      <a:lt1>
        <a:srgbClr val="FFFFFF"/>
      </a:lt1>
      <a:dk2>
        <a:srgbClr val="83847A"/>
      </a:dk2>
      <a:lt2>
        <a:srgbClr val="A3A3A3"/>
      </a:lt2>
      <a:accent1>
        <a:srgbClr val="82786F"/>
      </a:accent1>
      <a:accent2>
        <a:srgbClr val="6E8778"/>
      </a:accent2>
      <a:accent3>
        <a:srgbClr val="705C38"/>
      </a:accent3>
      <a:accent4>
        <a:srgbClr val="3E6682"/>
      </a:accent4>
      <a:accent5>
        <a:srgbClr val="663830"/>
      </a:accent5>
      <a:accent6>
        <a:srgbClr val="EF4135"/>
      </a:accent6>
      <a:hlink>
        <a:srgbClr val="3E6682"/>
      </a:hlink>
      <a:folHlink>
        <a:srgbClr val="EF4135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RDC Standard Size Powerpoint Template.potx" id="{FD2CE349-D6A9-45FD-A039-BAD4181C5D35}" vid="{3EB8AAF2-A0B4-4500-B839-18665A39333C}"/>
    </a:ext>
  </a:extLst>
</a:theme>
</file>

<file path=ppt/theme/theme2.xml><?xml version="1.0" encoding="utf-8"?>
<a:theme xmlns:a="http://schemas.openxmlformats.org/drawingml/2006/main" name="UNCLASSIFIED Template">
  <a:themeElements>
    <a:clrScheme name="Custom 1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00B0F0"/>
      </a:hlink>
      <a:folHlink>
        <a:srgbClr val="0070C0"/>
      </a:folHlink>
    </a:clrScheme>
    <a:fontScheme name="USACE TEMPLAT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F4339">
            <a:alpha val="89000"/>
          </a:srgbClr>
        </a:solidFill>
        <a:ln>
          <a:noFill/>
        </a:ln>
        <a:effectLst/>
      </a:spPr>
      <a:bodyPr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RDC Standard Size Powerpoint Template.potx" id="{FD2CE349-D6A9-45FD-A039-BAD4181C5D35}" vid="{D838FD50-FD6B-47EF-8751-352222BE251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0C10F81EA01241B0C60511F3D6A81A" ma:contentTypeVersion="1" ma:contentTypeDescription="Create a new document." ma:contentTypeScope="" ma:versionID="95dc283b5597270a2b3becc7ae950990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f2aa9ed40e72a78c3822fc753b43e87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54A22FA-707C-4620-99BD-FAFC3340E9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58FABFF-2334-4719-9D84-3E10528D1E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91F692-3C53-4CCC-ABAB-DE325E273E84}">
  <ds:schemaRefs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ERDC_Standard_Size_Powerpoint_Template</Template>
  <TotalTime>15341</TotalTime>
  <Words>773</Words>
  <Application>Microsoft Office PowerPoint</Application>
  <PresentationFormat>Widescreen</PresentationFormat>
  <Paragraphs>140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Cambria Math</vt:lpstr>
      <vt:lpstr>Wingdings</vt:lpstr>
      <vt:lpstr>Title Slide Templates</vt:lpstr>
      <vt:lpstr>UNCLASSIFIED Template</vt:lpstr>
      <vt:lpstr>Coastal Modeling System: Advanced Topics using CMS 5.3 and SMS 13.1  Multiple-sized Sediment Transport </vt:lpstr>
      <vt:lpstr>Outline</vt:lpstr>
      <vt:lpstr>Sediment Transport in CMS (Non-equilibrium Transport, NET)</vt:lpstr>
      <vt:lpstr>PowerPoint Presentation</vt:lpstr>
      <vt:lpstr>Bed Change</vt:lpstr>
      <vt:lpstr>PowerPoint Presentation</vt:lpstr>
      <vt:lpstr>PowerPoint Presentation</vt:lpstr>
      <vt:lpstr>PowerPoint Presentation</vt:lpstr>
      <vt:lpstr>PowerPoint Presentation</vt:lpstr>
      <vt:lpstr>Multiple-sized Sediment Transport Calculation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United States Army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PRESENTATION TITLE KEEP LEFT JUSTIFIED</dc:title>
  <dc:creator>Beck, Tanya M CIV USARMY CEERD-CHL (US)</dc:creator>
  <cp:lastModifiedBy>Brown, Mitchell E (Mitch) CIV USARMY CEERD-CHL (USA)</cp:lastModifiedBy>
  <cp:revision>323</cp:revision>
  <cp:lastPrinted>2018-12-03T17:45:06Z</cp:lastPrinted>
  <dcterms:created xsi:type="dcterms:W3CDTF">2018-10-23T15:05:14Z</dcterms:created>
  <dcterms:modified xsi:type="dcterms:W3CDTF">2022-09-14T21:26:11Z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0x0101008E0C10F81EA01241B0C60511F3D6A81A</vt:lpwstr>
  </property>
</Properties>
</file>